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4" r:id="rId2"/>
    <p:sldId id="325" r:id="rId3"/>
    <p:sldId id="326" r:id="rId4"/>
    <p:sldId id="376" r:id="rId5"/>
    <p:sldId id="358" r:id="rId6"/>
    <p:sldId id="368" r:id="rId7"/>
    <p:sldId id="397" r:id="rId8"/>
    <p:sldId id="385" r:id="rId9"/>
    <p:sldId id="360" r:id="rId10"/>
    <p:sldId id="355" r:id="rId11"/>
    <p:sldId id="388" r:id="rId12"/>
    <p:sldId id="378" r:id="rId13"/>
    <p:sldId id="364" r:id="rId14"/>
    <p:sldId id="363" r:id="rId15"/>
    <p:sldId id="386" r:id="rId16"/>
    <p:sldId id="357" r:id="rId17"/>
    <p:sldId id="380" r:id="rId18"/>
    <p:sldId id="390" r:id="rId19"/>
    <p:sldId id="393" r:id="rId20"/>
    <p:sldId id="391" r:id="rId21"/>
    <p:sldId id="392" r:id="rId22"/>
    <p:sldId id="381" r:id="rId23"/>
    <p:sldId id="394" r:id="rId24"/>
    <p:sldId id="370" r:id="rId25"/>
    <p:sldId id="400" r:id="rId26"/>
    <p:sldId id="402" r:id="rId27"/>
    <p:sldId id="398" r:id="rId28"/>
    <p:sldId id="383" r:id="rId29"/>
    <p:sldId id="401" r:id="rId30"/>
    <p:sldId id="396" r:id="rId31"/>
    <p:sldId id="382" r:id="rId32"/>
    <p:sldId id="373" r:id="rId33"/>
    <p:sldId id="395" r:id="rId34"/>
    <p:sldId id="353" r:id="rId35"/>
    <p:sldId id="365" r:id="rId36"/>
  </p:sldIdLst>
  <p:sldSz cx="9144000" cy="6858000" type="screen4x3"/>
  <p:notesSz cx="6881813" cy="100155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5315315-B56C-4726-9B00-8F67968EE6D8}" type="datetimeFigureOut">
              <a:rPr lang="en-US"/>
              <a:pPr>
                <a:defRPr/>
              </a:pPr>
              <a:t>6/23/2011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3E2BCDA-66F0-4E17-B5B3-2167AB40149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A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A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A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A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A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A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130F4-A163-4B0B-95CF-35DABBE80114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A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C589A9-DB51-44AD-8BB9-F0E664670847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A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A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A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C589A9-DB51-44AD-8BB9-F0E664670847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A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A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A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A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A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A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A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AU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A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A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A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A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A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A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AU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DC91C-994A-4CD8-856A-543624736CC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96BC-75CB-4874-BB54-C48100A16E28}" type="datetimeFigureOut">
              <a:rPr lang="en-US"/>
              <a:pPr>
                <a:defRPr/>
              </a:pPr>
              <a:t>6/23/2011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3240" y="592933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844A-C237-400A-ADCA-032D7AF2F87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83DD0-DC26-4340-8A80-1C0FAF037FE5}" type="datetimeFigureOut">
              <a:rPr lang="en-US"/>
              <a:pPr>
                <a:defRPr/>
              </a:pPr>
              <a:t>6/23/2011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961C6-52A3-4D51-AA3A-AC5808840FE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CE18B-02D7-42F4-9187-59D9F19250C7}" type="datetimeFigureOut">
              <a:rPr lang="en-US"/>
              <a:pPr>
                <a:defRPr/>
              </a:pPr>
              <a:t>6/23/2011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0C29-21C4-417D-959F-E7C411EDB3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64F7C-A253-4059-B9BC-487373C978C5}" type="datetimeFigureOut">
              <a:rPr lang="en-US"/>
              <a:pPr>
                <a:defRPr/>
              </a:pPr>
              <a:t>6/23/2011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B6F1-FCD1-475D-98D1-06E41C380E5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DBE5-93F3-40A4-AD7D-99950D6597D4}" type="datetimeFigureOut">
              <a:rPr lang="en-US"/>
              <a:pPr>
                <a:defRPr/>
              </a:pPr>
              <a:t>6/23/2011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3240" y="607220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E0F48-BF29-4519-8075-8D8FE4A27CF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EC5D2-F152-49FE-86D2-82BD14780F2B}" type="datetimeFigureOut">
              <a:rPr lang="en-US"/>
              <a:pPr>
                <a:defRPr/>
              </a:pPr>
              <a:t>6/23/2011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E5A20-6966-4893-8193-2FD3142DCEC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36B83-A88E-4CB1-9BC4-02F531870CF0}" type="datetimeFigureOut">
              <a:rPr lang="en-US"/>
              <a:pPr>
                <a:defRPr/>
              </a:pPr>
              <a:t>6/23/2011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4F40-FD64-4817-96D4-ED7E1296985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362A-CF7D-4D2E-B1CA-EBAB590C5A21}" type="datetimeFigureOut">
              <a:rPr lang="en-US"/>
              <a:pPr>
                <a:defRPr/>
              </a:pPr>
              <a:t>6/23/2011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57AD-8177-424E-8696-FA541DDB499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E076-7608-4D63-BF00-E934161F4055}" type="datetimeFigureOut">
              <a:rPr lang="en-US"/>
              <a:pPr>
                <a:defRPr/>
              </a:pPr>
              <a:t>6/23/2011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C9E8-45AB-464A-B263-C8D7C483282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4E086-A591-4EAD-8366-C2A2E47DA434}" type="datetimeFigureOut">
              <a:rPr lang="en-US"/>
              <a:pPr>
                <a:defRPr/>
              </a:pPr>
              <a:t>6/23/2011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BCB7A-9D4E-4D8F-A850-A8CBBCA99E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3A076-3B73-4085-A2CF-B33263780B15}" type="datetimeFigureOut">
              <a:rPr lang="en-US"/>
              <a:pPr>
                <a:defRPr/>
              </a:pPr>
              <a:t>6/23/2011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BED89-5984-413D-A922-60491DE8709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4AF19-43B5-4C28-B0EE-7EAD4E6978B6}" type="datetimeFigureOut">
              <a:rPr lang="en-US"/>
              <a:pPr>
                <a:defRPr/>
              </a:pPr>
              <a:t>6/23/2011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E5B160-35C4-45B5-B24F-0BB265FD93B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3571868" y="635795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Monotype Corsiva" pitchFamily="66" charset="0"/>
              </a:rPr>
              <a:t>“My Lord and My God”</a:t>
            </a:r>
            <a:endParaRPr lang="en-AU" dirty="0"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1000100" y="214290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400" dirty="0" smtClean="0">
                <a:latin typeface="Calibri" pitchFamily="34" charset="0"/>
              </a:rPr>
              <a:t>“To Know... Jesus Christ, whom thou Hast Sent”</a:t>
            </a:r>
            <a:endParaRPr lang="en-AU" sz="2400" dirty="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1604" y="2000240"/>
            <a:ext cx="61895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4000" dirty="0" smtClean="0">
                <a:latin typeface="Calibri" pitchFamily="34" charset="0"/>
              </a:rPr>
              <a:t>The Name and Titles of Jesus</a:t>
            </a:r>
            <a:endParaRPr lang="en-AU" sz="4000" dirty="0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14678" y="3786190"/>
            <a:ext cx="24558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4000" dirty="0" smtClean="0">
                <a:latin typeface="Calibri" pitchFamily="34" charset="0"/>
              </a:rPr>
              <a:t>“The Lord”</a:t>
            </a:r>
            <a:endParaRPr lang="en-AU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5918" y="1785926"/>
          <a:ext cx="6096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Lord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Slave</a:t>
                      </a:r>
                      <a:endParaRPr lang="en-A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 err="1" smtClean="0"/>
                        <a:t>Adon</a:t>
                      </a:r>
                      <a:r>
                        <a:rPr lang="en-AU" sz="2800" dirty="0" smtClean="0"/>
                        <a:t> </a:t>
                      </a:r>
                      <a:r>
                        <a:rPr lang="en-AU" sz="2800" dirty="0" err="1" smtClean="0"/>
                        <a:t>Ot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err="1" smtClean="0"/>
                        <a:t>Obed</a:t>
                      </a:r>
                      <a:r>
                        <a:rPr lang="en-AU" sz="2800" dirty="0" smtClean="0"/>
                        <a:t> </a:t>
                      </a:r>
                      <a:r>
                        <a:rPr lang="en-AU" sz="2800" dirty="0" err="1" smtClean="0"/>
                        <a:t>Ot</a:t>
                      </a:r>
                      <a:endParaRPr lang="en-A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 err="1" smtClean="0"/>
                        <a:t>Kurios</a:t>
                      </a:r>
                      <a:r>
                        <a:rPr lang="en-AU" sz="2800" dirty="0" smtClean="0"/>
                        <a:t> </a:t>
                      </a:r>
                      <a:r>
                        <a:rPr lang="en-AU" sz="2800" dirty="0" err="1" smtClean="0"/>
                        <a:t>Nt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err="1" smtClean="0"/>
                        <a:t>Doolos</a:t>
                      </a:r>
                      <a:r>
                        <a:rPr lang="en-AU" sz="2800" dirty="0" smtClean="0"/>
                        <a:t> </a:t>
                      </a:r>
                      <a:r>
                        <a:rPr lang="en-AU" sz="2800" dirty="0" err="1" smtClean="0"/>
                        <a:t>Nt</a:t>
                      </a:r>
                      <a:endParaRPr lang="en-A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b="1" dirty="0" smtClean="0"/>
                        <a:t>Command</a:t>
                      </a:r>
                      <a:endParaRPr lang="en-A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1" dirty="0" smtClean="0"/>
                        <a:t>Obey/do the Work</a:t>
                      </a:r>
                      <a:endParaRPr lang="en-A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85720" y="285728"/>
            <a:ext cx="79894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4000" dirty="0" smtClean="0">
                <a:latin typeface="Calibri" pitchFamily="34" charset="0"/>
              </a:rPr>
              <a:t>The Essential Principle.......</a:t>
            </a:r>
          </a:p>
          <a:p>
            <a:r>
              <a:rPr lang="en-AU" sz="4000" dirty="0" smtClean="0">
                <a:latin typeface="Calibri" pitchFamily="34" charset="0"/>
              </a:rPr>
              <a:t>	</a:t>
            </a:r>
            <a:r>
              <a:rPr lang="en-AU" sz="3200" dirty="0" smtClean="0">
                <a:latin typeface="Calibri" pitchFamily="34" charset="0"/>
              </a:rPr>
              <a:t>	</a:t>
            </a:r>
            <a:r>
              <a:rPr lang="en-AU" sz="3200" u="sng" dirty="0" smtClean="0">
                <a:latin typeface="Calibri" pitchFamily="34" charset="0"/>
              </a:rPr>
              <a:t>Lord and </a:t>
            </a:r>
            <a:r>
              <a:rPr lang="en-AU" sz="3200" b="1" u="sng" dirty="0" smtClean="0">
                <a:latin typeface="Calibri" pitchFamily="34" charset="0"/>
              </a:rPr>
              <a:t>Servant/Slave</a:t>
            </a:r>
            <a:r>
              <a:rPr lang="en-AU" sz="3200" u="sng" dirty="0" smtClean="0">
                <a:latin typeface="Calibri" pitchFamily="34" charset="0"/>
              </a:rPr>
              <a:t> go together</a:t>
            </a:r>
            <a:endParaRPr lang="en-AU" sz="3200" u="sng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43240" y="4000504"/>
            <a:ext cx="30003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Georgia" pitchFamily="18" charset="0"/>
              </a:rPr>
              <a:t>Matt 10:24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Matt 18:26-27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Matt 24:45-46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John</a:t>
            </a:r>
            <a:r>
              <a:rPr kumimoji="0" lang="en-AU" sz="2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15:15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400" baseline="0" dirty="0" smtClean="0">
                <a:latin typeface="Arial" pitchFamily="34" charset="0"/>
                <a:cs typeface="Arial" pitchFamily="34" charset="0"/>
              </a:rPr>
              <a:t>James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 1:1</a:t>
            </a:r>
            <a:endParaRPr kumimoji="0" lang="en-A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1142984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/>
              <a:t>Mat 10:24  The disciple is not above </a:t>
            </a:r>
            <a:r>
              <a:rPr lang="en-AU" sz="3600" i="1" dirty="0" smtClean="0"/>
              <a:t>his</a:t>
            </a:r>
            <a:r>
              <a:rPr lang="en-AU" sz="3600" dirty="0" smtClean="0"/>
              <a:t> master, nor the </a:t>
            </a:r>
            <a:r>
              <a:rPr lang="en-AU" sz="3600" b="1" u="sng" dirty="0" smtClean="0"/>
              <a:t>servant above his lord. </a:t>
            </a:r>
            <a:endParaRPr lang="en-AU" sz="3600" dirty="0" smtClean="0"/>
          </a:p>
          <a:p>
            <a:r>
              <a:rPr lang="en-AU" sz="3600" dirty="0" smtClean="0"/>
              <a:t>Mat 10:25  It is enough for the disciple that he be as his master, and </a:t>
            </a:r>
            <a:r>
              <a:rPr lang="en-AU" sz="3600" u="sng" dirty="0" smtClean="0"/>
              <a:t>the servant as his lord</a:t>
            </a:r>
            <a:r>
              <a:rPr lang="en-AU" sz="3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2500306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/>
              <a:t>2Ti 2:24  And the </a:t>
            </a:r>
            <a:r>
              <a:rPr lang="en-AU" sz="3600" b="1" u="sng" dirty="0" smtClean="0"/>
              <a:t>servant </a:t>
            </a:r>
            <a:r>
              <a:rPr lang="en-AU" sz="3600" dirty="0" smtClean="0"/>
              <a:t>of the </a:t>
            </a:r>
            <a:r>
              <a:rPr lang="en-AU" sz="3600" b="1" u="sng" dirty="0" smtClean="0"/>
              <a:t>Lord </a:t>
            </a:r>
            <a:r>
              <a:rPr lang="en-AU" sz="3600" dirty="0" smtClean="0"/>
              <a:t>must not strive; but be gentle unto all </a:t>
            </a:r>
            <a:r>
              <a:rPr lang="en-AU" sz="3600" i="1" dirty="0" smtClean="0"/>
              <a:t>men, apt to teach, patient,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85720" y="285728"/>
            <a:ext cx="5523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4000" dirty="0" smtClean="0">
                <a:latin typeface="Calibri" pitchFamily="34" charset="0"/>
              </a:rPr>
              <a:t>Understanding Terms.......</a:t>
            </a:r>
            <a:endParaRPr lang="en-AU" sz="40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1800043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H5650</a:t>
            </a:r>
          </a:p>
          <a:p>
            <a:r>
              <a:rPr lang="en-AU" sz="2400" dirty="0" smtClean="0"/>
              <a:t>‛</a:t>
            </a:r>
            <a:r>
              <a:rPr lang="en-AU" sz="2400" dirty="0" err="1" smtClean="0"/>
              <a:t>ebed</a:t>
            </a:r>
            <a:r>
              <a:rPr lang="en-AU" sz="2400" dirty="0" smtClean="0"/>
              <a:t> </a:t>
            </a:r>
            <a:r>
              <a:rPr lang="en-AU" sz="2400" i="1" dirty="0" smtClean="0"/>
              <a:t>eh'-bed</a:t>
            </a:r>
          </a:p>
          <a:p>
            <a:r>
              <a:rPr lang="en-AU" sz="2400" dirty="0" smtClean="0"/>
              <a:t>From H5647</a:t>
            </a:r>
            <a:r>
              <a:rPr lang="en-AU" sz="2400" b="1" u="sng" dirty="0" smtClean="0"/>
              <a:t>; a </a:t>
            </a:r>
            <a:r>
              <a:rPr lang="en-AU" sz="2400" b="1" i="1" u="sng" dirty="0" smtClean="0"/>
              <a:t>servant</a:t>
            </a:r>
            <a:r>
              <a:rPr lang="en-AU" sz="2400" i="1" dirty="0" smtClean="0"/>
              <a:t>: -  X </a:t>
            </a:r>
            <a:r>
              <a:rPr lang="en-AU" sz="2400" i="1" u="sng" dirty="0" smtClean="0"/>
              <a:t>bondage</a:t>
            </a:r>
            <a:r>
              <a:rPr lang="en-AU" sz="2400" i="1" dirty="0" smtClean="0"/>
              <a:t>, </a:t>
            </a:r>
            <a:r>
              <a:rPr lang="en-AU" sz="2400" i="1" u="sng" dirty="0" smtClean="0"/>
              <a:t>bond</a:t>
            </a:r>
            <a:r>
              <a:rPr lang="en-AU" sz="2400" i="1" dirty="0" smtClean="0"/>
              <a:t>man, [bond-] servant, (man-) servant.</a:t>
            </a:r>
            <a:endParaRPr lang="en-AU" sz="2400" dirty="0" smtClean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57158" y="1252823"/>
            <a:ext cx="70647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3200" b="1" dirty="0" smtClean="0">
                <a:latin typeface="Calibri" pitchFamily="34" charset="0"/>
              </a:rPr>
              <a:t>Old test Hebrew - </a:t>
            </a:r>
            <a:r>
              <a:rPr lang="en-AU" sz="3200" b="1" dirty="0" err="1" smtClean="0">
                <a:latin typeface="Calibri" pitchFamily="34" charset="0"/>
              </a:rPr>
              <a:t>Obed</a:t>
            </a:r>
            <a:r>
              <a:rPr lang="en-AU" sz="3200" b="1" dirty="0" smtClean="0">
                <a:latin typeface="Calibri" pitchFamily="34" charset="0"/>
              </a:rPr>
              <a:t>....... The Servant</a:t>
            </a:r>
            <a:endParaRPr lang="en-AU" sz="3200" b="1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58" y="378619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H5647</a:t>
            </a:r>
          </a:p>
          <a:p>
            <a:r>
              <a:rPr lang="en-AU" sz="2400" dirty="0" smtClean="0"/>
              <a:t>‛</a:t>
            </a:r>
            <a:r>
              <a:rPr lang="en-AU" sz="2400" dirty="0" err="1" smtClean="0"/>
              <a:t>âbad</a:t>
            </a:r>
            <a:r>
              <a:rPr lang="en-AU" sz="2400" dirty="0" smtClean="0"/>
              <a:t> </a:t>
            </a:r>
            <a:r>
              <a:rPr lang="en-AU" sz="2400" i="1" dirty="0" smtClean="0"/>
              <a:t>aw-bad'</a:t>
            </a:r>
          </a:p>
          <a:p>
            <a:r>
              <a:rPr lang="en-AU" sz="2400" dirty="0" smtClean="0"/>
              <a:t>A primitive root; </a:t>
            </a:r>
            <a:r>
              <a:rPr lang="en-AU" sz="2400" b="1" u="sng" dirty="0" smtClean="0"/>
              <a:t>to </a:t>
            </a:r>
            <a:r>
              <a:rPr lang="en-AU" sz="2400" b="1" i="1" u="sng" dirty="0" smtClean="0"/>
              <a:t>work </a:t>
            </a:r>
            <a:r>
              <a:rPr lang="en-AU" sz="2400" i="1" dirty="0" smtClean="0"/>
              <a:t>(in any sense); by implication </a:t>
            </a:r>
            <a:r>
              <a:rPr lang="en-AU" sz="2400" b="1" i="1" u="sng" dirty="0" smtClean="0"/>
              <a:t>to serve</a:t>
            </a:r>
            <a:r>
              <a:rPr lang="en-AU" sz="2400" i="1" dirty="0" smtClean="0"/>
              <a:t>, till, </a:t>
            </a:r>
          </a:p>
          <a:p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14282" y="285728"/>
            <a:ext cx="5523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4000" dirty="0" smtClean="0">
                <a:latin typeface="Calibri" pitchFamily="34" charset="0"/>
              </a:rPr>
              <a:t>Understanding Terms.......</a:t>
            </a:r>
            <a:endParaRPr lang="en-AU" sz="4000" dirty="0">
              <a:latin typeface="Calibri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42910" y="1571612"/>
            <a:ext cx="38465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400" b="1" dirty="0" smtClean="0">
                <a:latin typeface="Calibri" pitchFamily="34" charset="0"/>
              </a:rPr>
              <a:t>New test Greek - </a:t>
            </a:r>
            <a:r>
              <a:rPr lang="en-AU" sz="2400" b="1" dirty="0" err="1" smtClean="0">
                <a:latin typeface="Calibri" pitchFamily="34" charset="0"/>
              </a:rPr>
              <a:t>Doolos</a:t>
            </a:r>
            <a:r>
              <a:rPr lang="en-AU" sz="2400" b="1" dirty="0" smtClean="0">
                <a:latin typeface="Calibri" pitchFamily="34" charset="0"/>
              </a:rPr>
              <a:t>.......</a:t>
            </a:r>
            <a:endParaRPr lang="en-AU" sz="2400" b="1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72" y="2071678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G1401</a:t>
            </a:r>
          </a:p>
          <a:p>
            <a:r>
              <a:rPr lang="en-AU" sz="2400" dirty="0" smtClean="0"/>
              <a:t>d</a:t>
            </a:r>
            <a:r>
              <a:rPr lang="en-AU" sz="2400" i="1" dirty="0" smtClean="0"/>
              <a:t>oo'-los</a:t>
            </a:r>
          </a:p>
          <a:p>
            <a:r>
              <a:rPr lang="en-AU" sz="2400" dirty="0" smtClean="0"/>
              <a:t>From G1210; </a:t>
            </a:r>
            <a:r>
              <a:rPr lang="en-AU" sz="2400" b="1" u="sng" dirty="0" smtClean="0"/>
              <a:t>a </a:t>
            </a:r>
            <a:r>
              <a:rPr lang="en-AU" sz="2400" b="1" i="1" u="sng" dirty="0" smtClean="0"/>
              <a:t>slave </a:t>
            </a:r>
            <a:r>
              <a:rPr lang="en-AU" sz="2400" i="1" dirty="0" smtClean="0"/>
              <a:t>(literally or figuratively, involuntarily or voluntarily; </a:t>
            </a:r>
          </a:p>
          <a:p>
            <a:endParaRPr lang="en-AU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14348" y="4143380"/>
            <a:ext cx="6643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G1210 </a:t>
            </a:r>
          </a:p>
          <a:p>
            <a:r>
              <a:rPr lang="en-AU" sz="2400" dirty="0" smtClean="0"/>
              <a:t>deō  </a:t>
            </a:r>
            <a:r>
              <a:rPr lang="en-AU" sz="2400" i="1" dirty="0" err="1" smtClean="0"/>
              <a:t>deh</a:t>
            </a:r>
            <a:r>
              <a:rPr lang="en-AU" sz="2400" i="1" dirty="0" smtClean="0"/>
              <a:t>'-o</a:t>
            </a:r>
          </a:p>
          <a:p>
            <a:r>
              <a:rPr lang="en-AU" sz="2400" dirty="0" smtClean="0"/>
              <a:t>A primary verb; </a:t>
            </a:r>
            <a:r>
              <a:rPr lang="en-AU" sz="2400" b="1" u="sng" dirty="0" smtClean="0"/>
              <a:t>to </a:t>
            </a:r>
            <a:r>
              <a:rPr lang="en-AU" sz="2400" b="1" i="1" u="sng" dirty="0" smtClean="0"/>
              <a:t>bind </a:t>
            </a:r>
            <a:r>
              <a:rPr lang="en-AU" sz="2400" i="1" dirty="0" smtClean="0"/>
              <a:t>(in various applications, literally or figuratively): - bind, be in bonds, knit, tie, wind</a:t>
            </a:r>
            <a:endParaRPr lang="en-AU" sz="2400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928662" y="1500174"/>
            <a:ext cx="70110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AU" sz="3200" dirty="0" smtClean="0">
                <a:latin typeface="Calibri" pitchFamily="34" charset="0"/>
              </a:rPr>
              <a:t>A Lord: Commands, Rules, has Authority</a:t>
            </a:r>
          </a:p>
          <a:p>
            <a:pPr>
              <a:buFontTx/>
              <a:buChar char="-"/>
            </a:pPr>
            <a:endParaRPr lang="en-AU" sz="32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AU" sz="3200" dirty="0" smtClean="0">
                <a:latin typeface="Calibri" pitchFamily="34" charset="0"/>
              </a:rPr>
              <a:t>A Servant: Obeys, Submits, Serves, Does</a:t>
            </a:r>
          </a:p>
          <a:p>
            <a:pPr>
              <a:buFontTx/>
              <a:buChar char="-"/>
            </a:pPr>
            <a:endParaRPr lang="en-AU" sz="32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AU" sz="3200" dirty="0" smtClean="0">
                <a:latin typeface="Calibri" pitchFamily="34" charset="0"/>
              </a:rPr>
              <a:t>A Lord and Servant go together</a:t>
            </a:r>
            <a:endParaRPr lang="en-AU" sz="3200" dirty="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8662" y="428604"/>
            <a:ext cx="3577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4000" dirty="0" smtClean="0">
                <a:latin typeface="Calibri" pitchFamily="34" charset="0"/>
              </a:rPr>
              <a:t>Let’s Summarise</a:t>
            </a:r>
            <a:endParaRPr lang="en-AU" sz="4000" dirty="0">
              <a:latin typeface="Calibri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28662" y="4214818"/>
            <a:ext cx="70572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AU" sz="3200" dirty="0" smtClean="0">
                <a:latin typeface="Calibri" pitchFamily="34" charset="0"/>
              </a:rPr>
              <a:t>The Role is inherently </a:t>
            </a:r>
            <a:r>
              <a:rPr lang="en-AU" sz="3200" u="sng" dirty="0" smtClean="0">
                <a:latin typeface="Calibri" pitchFamily="34" charset="0"/>
              </a:rPr>
              <a:t>relationship</a:t>
            </a:r>
            <a:r>
              <a:rPr lang="en-AU" sz="3200" dirty="0" smtClean="0">
                <a:latin typeface="Calibri" pitchFamily="34" charset="0"/>
              </a:rPr>
              <a:t> based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14414" y="5214950"/>
            <a:ext cx="192882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Lord</a:t>
            </a:r>
          </a:p>
          <a:p>
            <a:pPr algn="ctr"/>
            <a:r>
              <a:rPr lang="en-AU" dirty="0" err="1" smtClean="0"/>
              <a:t>Kurios</a:t>
            </a:r>
            <a:endParaRPr lang="en-AU" dirty="0"/>
          </a:p>
        </p:txBody>
      </p:sp>
      <p:sp>
        <p:nvSpPr>
          <p:cNvPr id="6" name="Rounded Rectangle 5"/>
          <p:cNvSpPr/>
          <p:nvPr/>
        </p:nvSpPr>
        <p:spPr>
          <a:xfrm>
            <a:off x="5643570" y="5214950"/>
            <a:ext cx="1928826" cy="9286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Servant</a:t>
            </a:r>
          </a:p>
          <a:p>
            <a:pPr algn="ctr"/>
            <a:r>
              <a:rPr lang="en-AU" dirty="0" err="1" smtClean="0"/>
              <a:t>Doolos</a:t>
            </a:r>
            <a:endParaRPr lang="en-AU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14744" y="5643578"/>
            <a:ext cx="1571636" cy="1588"/>
          </a:xfrm>
          <a:prstGeom prst="straightConnector1">
            <a:avLst/>
          </a:prstGeom>
          <a:ln w="762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85852" y="571480"/>
          <a:ext cx="6429420" cy="622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The </a:t>
                      </a:r>
                      <a:r>
                        <a:rPr lang="en-AU" sz="1800" dirty="0" err="1" smtClean="0"/>
                        <a:t>Adon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The </a:t>
                      </a:r>
                      <a:r>
                        <a:rPr lang="en-AU" sz="1800" dirty="0" err="1" smtClean="0"/>
                        <a:t>Obed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/>
                </a:tc>
              </a:tr>
              <a:tr h="272102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rgbClr val="FF0000"/>
                          </a:solidFill>
                        </a:rPr>
                        <a:t>The </a:t>
                      </a:r>
                      <a:r>
                        <a:rPr lang="en-AU" sz="1800" dirty="0" err="1" smtClean="0">
                          <a:solidFill>
                            <a:srgbClr val="FF0000"/>
                          </a:solidFill>
                        </a:rPr>
                        <a:t>Adamah</a:t>
                      </a:r>
                      <a:r>
                        <a:rPr lang="en-AU" sz="1800" baseline="0" dirty="0" smtClean="0">
                          <a:solidFill>
                            <a:srgbClr val="FF0000"/>
                          </a:solidFill>
                        </a:rPr>
                        <a:t> (Dirt)</a:t>
                      </a:r>
                      <a:endParaRPr lang="en-A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rgbClr val="FF0000"/>
                          </a:solidFill>
                        </a:rPr>
                        <a:t>Adam</a:t>
                      </a:r>
                      <a:endParaRPr lang="en-A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rgbClr val="FF0000"/>
                          </a:solidFill>
                        </a:rPr>
                        <a:t>Genesis</a:t>
                      </a:r>
                      <a:r>
                        <a:rPr lang="en-AU" sz="1800" baseline="0" dirty="0" smtClean="0">
                          <a:solidFill>
                            <a:srgbClr val="FF0000"/>
                          </a:solidFill>
                        </a:rPr>
                        <a:t> 3</a:t>
                      </a:r>
                      <a:endParaRPr lang="en-A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8452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Abraham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Sarah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Gen </a:t>
                      </a:r>
                      <a:endParaRPr lang="en-AU" sz="1800" dirty="0"/>
                    </a:p>
                  </a:txBody>
                  <a:tcPr/>
                </a:tc>
              </a:tr>
              <a:tr h="244802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Abraham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err="1" smtClean="0"/>
                        <a:t>Eleazar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Gen 24</a:t>
                      </a:r>
                      <a:endParaRPr lang="en-AU" sz="1800" dirty="0"/>
                    </a:p>
                  </a:txBody>
                  <a:tcPr/>
                </a:tc>
              </a:tr>
              <a:tr h="302590">
                <a:tc>
                  <a:txBody>
                    <a:bodyPr/>
                    <a:lstStyle/>
                    <a:p>
                      <a:r>
                        <a:rPr lang="en-AU" sz="1800" dirty="0" err="1" smtClean="0"/>
                        <a:t>Potiphar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Joseph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Gen 39</a:t>
                      </a:r>
                      <a:endParaRPr lang="en-AU" sz="1800" dirty="0"/>
                    </a:p>
                  </a:txBody>
                  <a:tcPr/>
                </a:tc>
              </a:tr>
              <a:tr h="288940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Joseph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Brethren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Gen 42-45</a:t>
                      </a:r>
                      <a:endParaRPr lang="en-AU" sz="1800" dirty="0"/>
                    </a:p>
                  </a:txBody>
                  <a:tcPr/>
                </a:tc>
              </a:tr>
              <a:tr h="275290">
                <a:tc>
                  <a:txBody>
                    <a:bodyPr/>
                    <a:lstStyle/>
                    <a:p>
                      <a:r>
                        <a:rPr lang="en-AU" sz="1800" dirty="0" err="1" smtClean="0">
                          <a:solidFill>
                            <a:srgbClr val="FF0000"/>
                          </a:solidFill>
                        </a:rPr>
                        <a:t>Pharoah</a:t>
                      </a:r>
                      <a:endParaRPr lang="en-A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rgbClr val="FF0000"/>
                          </a:solidFill>
                        </a:rPr>
                        <a:t>Israel</a:t>
                      </a:r>
                      <a:endParaRPr lang="en-A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rgbClr val="FF0000"/>
                          </a:solidFill>
                        </a:rPr>
                        <a:t>Gen </a:t>
                      </a:r>
                      <a:endParaRPr lang="en-A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1640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rgbClr val="FF0000"/>
                          </a:solidFill>
                        </a:rPr>
                        <a:t>Esau</a:t>
                      </a:r>
                      <a:endParaRPr lang="en-A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rgbClr val="FF0000"/>
                          </a:solidFill>
                        </a:rPr>
                        <a:t>Jacob</a:t>
                      </a:r>
                      <a:endParaRPr lang="en-A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rgbClr val="FF0000"/>
                          </a:solidFill>
                        </a:rPr>
                        <a:t>Gen 33</a:t>
                      </a:r>
                      <a:endParaRPr lang="en-A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7990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rgbClr val="FF0000"/>
                          </a:solidFill>
                        </a:rPr>
                        <a:t>Saul</a:t>
                      </a:r>
                      <a:endParaRPr lang="en-A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rgbClr val="FF0000"/>
                          </a:solidFill>
                        </a:rPr>
                        <a:t>David</a:t>
                      </a:r>
                      <a:endParaRPr lang="en-A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/>
                </a:tc>
              </a:tr>
              <a:tr h="234340"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David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Uriah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2 Sam 11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3546"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David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Abigail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1 Sam 25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5936"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Yahweh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Any Prophet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Deut 18:18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6888"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Yahweh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smtClean="0">
                          <a:solidFill>
                            <a:schemeClr val="tx1"/>
                          </a:solidFill>
                        </a:rPr>
                        <a:t>Jacob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Is 41-53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676"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AU" sz="1800" b="0" baseline="0" dirty="0" smtClean="0">
                          <a:solidFill>
                            <a:schemeClr val="tx1"/>
                          </a:solidFill>
                        </a:rPr>
                        <a:t> Father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smtClean="0">
                          <a:solidFill>
                            <a:schemeClr val="tx1"/>
                          </a:solidFill>
                        </a:rPr>
                        <a:t>The Son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1026"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The Lord Jesus Christ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His Servants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rgbClr val="FF0000"/>
                          </a:solidFill>
                        </a:rPr>
                        <a:t>Death</a:t>
                      </a:r>
                      <a:endParaRPr lang="en-AU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rgbClr val="FF0000"/>
                          </a:solidFill>
                        </a:rPr>
                        <a:t>All Flesh</a:t>
                      </a:r>
                      <a:endParaRPr lang="en-AU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rgbClr val="FF0000"/>
                          </a:solidFill>
                        </a:rPr>
                        <a:t>NT Rom</a:t>
                      </a:r>
                      <a:endParaRPr lang="en-AU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rgbClr val="FF0000"/>
                          </a:solidFill>
                        </a:rPr>
                        <a:t>The Law</a:t>
                      </a:r>
                      <a:endParaRPr lang="en-AU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rgbClr val="FF0000"/>
                          </a:solidFill>
                        </a:rPr>
                        <a:t>Those under Law</a:t>
                      </a:r>
                      <a:endParaRPr lang="en-AU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dirty="0" smtClean="0">
                          <a:solidFill>
                            <a:srgbClr val="FF0000"/>
                          </a:solidFill>
                        </a:rPr>
                        <a:t>NT- Rom</a:t>
                      </a:r>
                      <a:endParaRPr lang="en-AU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71472" y="71414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400" b="1" i="1" dirty="0" smtClean="0">
                <a:latin typeface="Calibri" pitchFamily="34" charset="0"/>
              </a:rPr>
              <a:t>The Lord (</a:t>
            </a:r>
            <a:r>
              <a:rPr lang="en-AU" sz="2400" b="1" i="1" dirty="0" err="1" smtClean="0">
                <a:latin typeface="Calibri" pitchFamily="34" charset="0"/>
              </a:rPr>
              <a:t>Adon</a:t>
            </a:r>
            <a:r>
              <a:rPr lang="en-AU" sz="2400" b="1" i="1" dirty="0" smtClean="0">
                <a:latin typeface="Calibri" pitchFamily="34" charset="0"/>
              </a:rPr>
              <a:t>)........... And the Servant (</a:t>
            </a:r>
            <a:r>
              <a:rPr lang="en-AU" sz="2400" b="1" i="1" dirty="0" err="1" smtClean="0">
                <a:latin typeface="Calibri" pitchFamily="34" charset="0"/>
              </a:rPr>
              <a:t>Obed</a:t>
            </a:r>
            <a:r>
              <a:rPr lang="en-AU" sz="2400" b="1" i="1" dirty="0" smtClean="0">
                <a:latin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71472" y="571480"/>
            <a:ext cx="80724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A Prophet is inherently a Servant of a Lord because they </a:t>
            </a:r>
            <a:r>
              <a:rPr lang="en-AU" sz="2400" u="sng" dirty="0" smtClean="0"/>
              <a:t>obey</a:t>
            </a:r>
            <a:r>
              <a:rPr lang="en-AU" sz="2400" dirty="0" smtClean="0"/>
              <a:t> a </a:t>
            </a:r>
            <a:r>
              <a:rPr lang="en-AU" sz="2400" u="sng" dirty="0" smtClean="0"/>
              <a:t>command</a:t>
            </a:r>
          </a:p>
          <a:p>
            <a:endParaRPr lang="en-AU" sz="2400" dirty="0" smtClean="0"/>
          </a:p>
          <a:p>
            <a:r>
              <a:rPr lang="en-AU" sz="2400" dirty="0" smtClean="0"/>
              <a:t>Because Yahweh as </a:t>
            </a:r>
            <a:r>
              <a:rPr lang="en-AU" sz="2400" dirty="0" err="1" smtClean="0"/>
              <a:t>Adon</a:t>
            </a:r>
            <a:r>
              <a:rPr lang="en-AU" sz="2400" dirty="0" smtClean="0"/>
              <a:t> </a:t>
            </a:r>
            <a:r>
              <a:rPr lang="en-AU" sz="2400" u="sng" dirty="0" smtClean="0"/>
              <a:t>commands</a:t>
            </a:r>
            <a:r>
              <a:rPr lang="en-AU" sz="2400" dirty="0" smtClean="0"/>
              <a:t> a prophet and </a:t>
            </a:r>
            <a:r>
              <a:rPr lang="en-AU" sz="2400" u="sng" dirty="0" smtClean="0"/>
              <a:t>they do</a:t>
            </a:r>
            <a:r>
              <a:rPr lang="en-AU" sz="2400" dirty="0" smtClean="0"/>
              <a:t>, the two key elements of a Lord/Servant relationship define this role:</a:t>
            </a:r>
          </a:p>
          <a:p>
            <a:endParaRPr lang="en-AU" sz="2400" dirty="0" smtClean="0"/>
          </a:p>
          <a:p>
            <a:r>
              <a:rPr lang="en-AU" sz="2400" dirty="0" smtClean="0"/>
              <a:t>The Lord Commands and the Servant does (in a prophets case... Usually speaks)</a:t>
            </a:r>
          </a:p>
          <a:p>
            <a:endParaRPr lang="en-AU" sz="2400" dirty="0" smtClean="0"/>
          </a:p>
          <a:p>
            <a:r>
              <a:rPr lang="en-AU" sz="2400" dirty="0" smtClean="0"/>
              <a:t>Moses was a prophet and the “Servant of Yahweh”.</a:t>
            </a:r>
          </a:p>
          <a:p>
            <a:endParaRPr lang="en-AU" sz="2400" dirty="0" smtClean="0"/>
          </a:p>
          <a:p>
            <a:r>
              <a:rPr lang="en-AU" sz="2400" dirty="0" smtClean="0"/>
              <a:t>Because the Lord spake and Moses did, it was the defining characteristic of the relationship (note the making of the tabernacle).Moses broke this Lord/Servant relationship once (that is recorded).</a:t>
            </a:r>
            <a:endParaRPr lang="en-AU" sz="2400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71472" y="71414"/>
            <a:ext cx="34730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800" b="1" dirty="0" smtClean="0">
                <a:latin typeface="Calibri" pitchFamily="34" charset="0"/>
              </a:rPr>
              <a:t>A Prophet is a Servant</a:t>
            </a:r>
            <a:endParaRPr lang="en-AU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0034" y="714356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err="1" smtClean="0"/>
              <a:t>Amo</a:t>
            </a:r>
            <a:r>
              <a:rPr lang="en-AU" sz="2400" b="1" dirty="0" smtClean="0"/>
              <a:t> 3:7  </a:t>
            </a:r>
            <a:r>
              <a:rPr lang="en-AU" sz="2400" dirty="0" smtClean="0"/>
              <a:t>Surely the Lord GOD will do nothing, but he </a:t>
            </a:r>
            <a:r>
              <a:rPr lang="en-AU" sz="2400" dirty="0" err="1" smtClean="0"/>
              <a:t>revealeth</a:t>
            </a:r>
            <a:r>
              <a:rPr lang="en-AU" sz="2400" baseline="30000" dirty="0" smtClean="0"/>
              <a:t> </a:t>
            </a:r>
            <a:r>
              <a:rPr lang="en-AU" sz="2400" dirty="0" smtClean="0"/>
              <a:t>his secret unto his </a:t>
            </a:r>
            <a:r>
              <a:rPr lang="en-AU" sz="2400" u="sng" dirty="0" smtClean="0"/>
              <a:t>servants the prophets</a:t>
            </a:r>
            <a:r>
              <a:rPr lang="en-AU" sz="2400" dirty="0" smtClean="0"/>
              <a:t>. </a:t>
            </a:r>
          </a:p>
          <a:p>
            <a:r>
              <a:rPr lang="en-AU" sz="2400" b="1" dirty="0" smtClean="0"/>
              <a:t> </a:t>
            </a:r>
            <a:endParaRPr lang="en-AU" sz="2400" dirty="0" smtClean="0"/>
          </a:p>
          <a:p>
            <a:r>
              <a:rPr lang="en-AU" sz="2400" b="1" dirty="0" smtClean="0"/>
              <a:t>Rev 10:7</a:t>
            </a:r>
            <a:r>
              <a:rPr lang="en-AU" sz="2400" dirty="0" smtClean="0"/>
              <a:t>  But in the days of the voice of the seventh angel, when he shall begin to sound, the mystery of God should be finished, as he hath declared to </a:t>
            </a:r>
            <a:r>
              <a:rPr lang="en-AU" sz="2400" u="sng" dirty="0" smtClean="0"/>
              <a:t>his servants the prophets. </a:t>
            </a:r>
          </a:p>
          <a:p>
            <a:r>
              <a:rPr lang="en-AU" sz="2400" b="1" dirty="0" smtClean="0"/>
              <a:t> </a:t>
            </a:r>
            <a:endParaRPr lang="en-AU" sz="2400" dirty="0" smtClean="0"/>
          </a:p>
          <a:p>
            <a:r>
              <a:rPr lang="en-AU" sz="2400" b="1" dirty="0" smtClean="0"/>
              <a:t> </a:t>
            </a:r>
            <a:endParaRPr lang="en-AU" sz="2400" dirty="0" smtClean="0"/>
          </a:p>
          <a:p>
            <a:r>
              <a:rPr lang="en-AU" sz="2400" b="1" dirty="0" smtClean="0"/>
              <a:t>Rev 22:6</a:t>
            </a:r>
            <a:r>
              <a:rPr lang="en-AU" sz="2400" dirty="0" smtClean="0"/>
              <a:t>  And he said unto me, These sayings </a:t>
            </a:r>
            <a:r>
              <a:rPr lang="en-AU" sz="2400" i="1" dirty="0" smtClean="0"/>
              <a:t>are</a:t>
            </a:r>
            <a:r>
              <a:rPr lang="en-AU" sz="2400" dirty="0" smtClean="0"/>
              <a:t> faithful and true: and the </a:t>
            </a:r>
            <a:r>
              <a:rPr lang="en-AU" sz="2400" u="sng" dirty="0" smtClean="0"/>
              <a:t>Lord God of the holy prophets sent his angel to show unto his servants </a:t>
            </a:r>
            <a:r>
              <a:rPr lang="en-AU" sz="2400" dirty="0" smtClean="0"/>
              <a:t>the things which must shortly be done. </a:t>
            </a:r>
          </a:p>
          <a:p>
            <a:r>
              <a:rPr lang="en-AU" sz="2400" dirty="0" smtClean="0"/>
              <a:t> 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0034" y="714356"/>
            <a:ext cx="80724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err="1" smtClean="0"/>
              <a:t>Luk</a:t>
            </a:r>
            <a:r>
              <a:rPr lang="en-AU" sz="3200" dirty="0" smtClean="0"/>
              <a:t> 6:46  And why call ye me</a:t>
            </a:r>
            <a:r>
              <a:rPr lang="en-AU" sz="3200" u="sng" dirty="0" smtClean="0"/>
              <a:t>, Lord, Lord, and do not the things which</a:t>
            </a:r>
            <a:r>
              <a:rPr lang="en-AU" sz="3200" dirty="0" smtClean="0"/>
              <a:t> I say? </a:t>
            </a:r>
          </a:p>
          <a:p>
            <a:r>
              <a:rPr lang="en-AU" sz="3200" dirty="0" err="1" smtClean="0"/>
              <a:t>Luk</a:t>
            </a:r>
            <a:r>
              <a:rPr lang="en-AU" sz="3200" dirty="0" smtClean="0"/>
              <a:t> 6:47  Whosoever cometh to me, and </a:t>
            </a:r>
            <a:r>
              <a:rPr lang="en-AU" sz="3200" u="sng" dirty="0" err="1" smtClean="0"/>
              <a:t>heareth</a:t>
            </a:r>
            <a:r>
              <a:rPr lang="en-AU" sz="3200" u="sng" dirty="0" smtClean="0"/>
              <a:t> my sayings, and doeth them</a:t>
            </a:r>
            <a:r>
              <a:rPr lang="en-AU" sz="3200" dirty="0" smtClean="0"/>
              <a:t>, I will show you to whom he is like: </a:t>
            </a:r>
          </a:p>
          <a:p>
            <a:r>
              <a:rPr lang="en-AU" sz="3200" dirty="0" err="1" smtClean="0"/>
              <a:t>Luk</a:t>
            </a:r>
            <a:r>
              <a:rPr lang="en-AU" sz="3200" dirty="0" smtClean="0"/>
              <a:t> 6:48  He is like a man which built a house, and </a:t>
            </a:r>
            <a:r>
              <a:rPr lang="en-AU" sz="3200" dirty="0" err="1" smtClean="0"/>
              <a:t>digged</a:t>
            </a:r>
            <a:r>
              <a:rPr lang="en-AU" sz="3200" dirty="0" smtClean="0"/>
              <a:t> deep, and laid the foundation on a rock: and when the flood arose, the stream beat vehemently upon that house, and could not shake it: for it was founded upon a rock. 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28596" y="1214422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400" b="1" i="1" dirty="0" smtClean="0">
                <a:latin typeface="Calibri" pitchFamily="34" charset="0"/>
              </a:rPr>
              <a:t>Approximate Number of Occurrences from 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57290" y="1857364"/>
          <a:ext cx="642942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321471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Title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Approx Number</a:t>
                      </a:r>
                      <a:r>
                        <a:rPr lang="en-AU" baseline="0" dirty="0" smtClean="0"/>
                        <a:t> of Occurrences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Lord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700x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Christ/Messiah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570x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Master/Disciple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350x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Son of Man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85x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Son of God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45x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Son</a:t>
                      </a:r>
                      <a:r>
                        <a:rPr lang="en-AU" baseline="0" dirty="0" smtClean="0"/>
                        <a:t> of David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16x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King of the Jews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17x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rgbClr val="00B050"/>
                          </a:solidFill>
                        </a:rPr>
                        <a:t>The Name of JESUS</a:t>
                      </a:r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rgbClr val="00B050"/>
                          </a:solidFill>
                        </a:rPr>
                        <a:t>940x</a:t>
                      </a:r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00034" y="2428868"/>
            <a:ext cx="78581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71472" y="214290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400" b="1" i="1" dirty="0" smtClean="0">
                <a:latin typeface="Calibri" pitchFamily="34" charset="0"/>
              </a:rPr>
              <a:t>The Name and Titles of Jesus...........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4282" y="2214554"/>
            <a:ext cx="8286808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0034" y="714356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/>
              <a:t>The essential principle when we use the title “Lord”</a:t>
            </a:r>
          </a:p>
          <a:p>
            <a:pPr algn="ctr"/>
            <a:endParaRPr lang="en-AU" sz="2800" b="1" dirty="0" smtClean="0"/>
          </a:p>
          <a:p>
            <a:pPr algn="ctr"/>
            <a:r>
              <a:rPr lang="en-AU" sz="2800" b="1" dirty="0" smtClean="0"/>
              <a:t>Is </a:t>
            </a:r>
          </a:p>
          <a:p>
            <a:pPr algn="ctr"/>
            <a:endParaRPr lang="en-AU" sz="2800" b="1" dirty="0" smtClean="0"/>
          </a:p>
          <a:p>
            <a:pPr algn="ctr"/>
            <a:r>
              <a:rPr lang="en-AU" sz="2800" b="1" u="sng" dirty="0" smtClean="0"/>
              <a:t>Doing</a:t>
            </a:r>
            <a:r>
              <a:rPr lang="en-AU" sz="2800" b="1" dirty="0" smtClean="0"/>
              <a:t>..... The </a:t>
            </a:r>
            <a:r>
              <a:rPr lang="en-AU" sz="2800" b="1" u="sng" dirty="0" smtClean="0"/>
              <a:t>keeping</a:t>
            </a:r>
            <a:r>
              <a:rPr lang="en-AU" sz="2800" b="1" dirty="0" smtClean="0"/>
              <a:t> of the Command</a:t>
            </a:r>
          </a:p>
          <a:p>
            <a:pPr algn="ctr"/>
            <a:endParaRPr lang="en-AU" sz="2800" b="1" dirty="0" smtClean="0"/>
          </a:p>
          <a:p>
            <a:pPr algn="ctr"/>
            <a:r>
              <a:rPr lang="en-AU" sz="2800" b="1" dirty="0" smtClean="0"/>
              <a:t>Luke 6:46-48</a:t>
            </a:r>
          </a:p>
          <a:p>
            <a:pPr algn="ctr"/>
            <a:r>
              <a:rPr lang="en-AU" sz="2800" b="1" dirty="0" smtClean="0"/>
              <a:t>Mat 7:21-24</a:t>
            </a:r>
          </a:p>
          <a:p>
            <a:pPr algn="ctr"/>
            <a:r>
              <a:rPr lang="en-AU" sz="2800" b="1" dirty="0" smtClean="0"/>
              <a:t>Mat 25:11-12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0034" y="714356"/>
            <a:ext cx="80724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/>
              <a:t>The essential Qualifier  and Adjective is</a:t>
            </a:r>
          </a:p>
          <a:p>
            <a:pPr algn="ctr"/>
            <a:endParaRPr lang="en-AU" sz="2800" b="1" dirty="0" smtClean="0"/>
          </a:p>
          <a:p>
            <a:pPr algn="ctr"/>
            <a:r>
              <a:rPr lang="en-AU" sz="2800" b="1" u="sng" dirty="0" smtClean="0"/>
              <a:t>Faithful</a:t>
            </a:r>
            <a:r>
              <a:rPr lang="en-AU" sz="2800" b="1" dirty="0" smtClean="0"/>
              <a:t> to the Lord</a:t>
            </a:r>
          </a:p>
          <a:p>
            <a:pPr algn="ctr"/>
            <a:endParaRPr lang="en-AU" sz="2800" b="1" dirty="0" smtClean="0"/>
          </a:p>
          <a:p>
            <a:pPr algn="ctr"/>
            <a:endParaRPr lang="en-AU" sz="2800" b="1" dirty="0" smtClean="0"/>
          </a:p>
          <a:p>
            <a:pPr algn="ctr"/>
            <a:r>
              <a:rPr lang="en-AU" sz="2800" b="1" dirty="0" smtClean="0"/>
              <a:t>Mat 24:42-51 – The Faithful Servant</a:t>
            </a:r>
          </a:p>
          <a:p>
            <a:pPr algn="ctr"/>
            <a:r>
              <a:rPr lang="en-AU" sz="2800" b="1" dirty="0" smtClean="0"/>
              <a:t>Mat 25:21-25 – The Faithful Servant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285728"/>
            <a:ext cx="72866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Gen 3:23  Therefore the LORD God sent him forth from the garden of Eden, </a:t>
            </a:r>
            <a:r>
              <a:rPr lang="en-AU" sz="3200" u="sng" dirty="0" smtClean="0"/>
              <a:t>to till the ground </a:t>
            </a:r>
            <a:r>
              <a:rPr lang="en-AU" sz="3200" dirty="0" smtClean="0"/>
              <a:t>from whence he was taken. </a:t>
            </a: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928662" y="4286256"/>
            <a:ext cx="70008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 3:23</a:t>
            </a:r>
            <a:r>
              <a:rPr kumimoji="0" lang="en-A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Jehovah God </a:t>
            </a:r>
            <a:r>
              <a:rPr kumimoji="0" lang="en-AU" sz="3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sendeth</a:t>
            </a:r>
            <a:r>
              <a:rPr kumimoji="0" lang="en-A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him forth from the garden of Eden to </a:t>
            </a:r>
            <a:r>
              <a:rPr kumimoji="0" lang="en-AU" sz="32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serve the ground </a:t>
            </a:r>
            <a:r>
              <a:rPr kumimoji="0" lang="en-A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from which he hath been taken; YLT</a:t>
            </a:r>
            <a:endParaRPr kumimoji="0" lang="en-A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1802" y="24288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1" dirty="0" smtClean="0"/>
              <a:t>H5647</a:t>
            </a:r>
            <a:endParaRPr lang="en-AU" sz="2400" dirty="0" smtClean="0"/>
          </a:p>
          <a:p>
            <a:r>
              <a:rPr lang="en-AU" sz="2400" dirty="0" smtClean="0"/>
              <a:t>‛</a:t>
            </a:r>
            <a:r>
              <a:rPr lang="en-AU" sz="2400" dirty="0" err="1" smtClean="0"/>
              <a:t>âbad</a:t>
            </a:r>
            <a:endParaRPr lang="en-AU" sz="2400" dirty="0" smtClean="0"/>
          </a:p>
          <a:p>
            <a:r>
              <a:rPr lang="en-AU" sz="2400" b="1" dirty="0" smtClean="0"/>
              <a:t>BDB Definition:</a:t>
            </a:r>
          </a:p>
          <a:p>
            <a:r>
              <a:rPr lang="en-AU" sz="2400" dirty="0" smtClean="0"/>
              <a:t>1) to work, serve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1571604" y="1714488"/>
            <a:ext cx="1500198" cy="1143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285852" y="3643314"/>
            <a:ext cx="2500330" cy="10715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428604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Adam is a: “till the ground” – Gen 3:23</a:t>
            </a:r>
          </a:p>
          <a:p>
            <a:r>
              <a:rPr lang="en-AU" sz="3200" dirty="0" smtClean="0"/>
              <a:t>	“</a:t>
            </a:r>
            <a:r>
              <a:rPr lang="en-AU" sz="3200" dirty="0" err="1" smtClean="0"/>
              <a:t>Obed</a:t>
            </a:r>
            <a:r>
              <a:rPr lang="en-AU" sz="3200" dirty="0" smtClean="0"/>
              <a:t>” (servant) – “</a:t>
            </a:r>
            <a:r>
              <a:rPr lang="en-AU" sz="3200" dirty="0" err="1" smtClean="0"/>
              <a:t>Adamah</a:t>
            </a:r>
            <a:r>
              <a:rPr lang="en-AU" sz="3200" dirty="0" smtClean="0"/>
              <a:t>”(ground)</a:t>
            </a:r>
          </a:p>
          <a:p>
            <a:endParaRPr lang="en-AU" sz="3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71472" y="1928802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Cain is a: “tiller of the ground” – Gen 4:2</a:t>
            </a:r>
          </a:p>
          <a:p>
            <a:r>
              <a:rPr lang="en-AU" sz="3200" dirty="0" smtClean="0"/>
              <a:t>	“</a:t>
            </a:r>
            <a:r>
              <a:rPr lang="en-AU" sz="3200" dirty="0" err="1" smtClean="0"/>
              <a:t>Obed</a:t>
            </a:r>
            <a:r>
              <a:rPr lang="en-AU" sz="3200" dirty="0" smtClean="0"/>
              <a:t>” (servant) – “</a:t>
            </a:r>
            <a:r>
              <a:rPr lang="en-AU" sz="3200" dirty="0" err="1" smtClean="0"/>
              <a:t>Adamah</a:t>
            </a:r>
            <a:r>
              <a:rPr lang="en-AU" sz="3200" dirty="0" smtClean="0"/>
              <a:t>”(ground)</a:t>
            </a:r>
          </a:p>
          <a:p>
            <a:endParaRPr lang="en-AU" sz="32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14348" y="3714752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Noah is a: “husbandman” – Gen 9:20</a:t>
            </a:r>
          </a:p>
          <a:p>
            <a:r>
              <a:rPr lang="en-AU" sz="3200" dirty="0" smtClean="0"/>
              <a:t>	“</a:t>
            </a:r>
            <a:r>
              <a:rPr lang="en-AU" sz="3200" dirty="0" err="1" smtClean="0"/>
              <a:t>Ish</a:t>
            </a:r>
            <a:r>
              <a:rPr lang="en-AU" sz="3200" dirty="0" smtClean="0"/>
              <a:t>” (man) – “</a:t>
            </a:r>
            <a:r>
              <a:rPr lang="en-AU" sz="3200" dirty="0" err="1" smtClean="0"/>
              <a:t>Adamah</a:t>
            </a:r>
            <a:r>
              <a:rPr lang="en-AU" sz="3200" dirty="0" smtClean="0"/>
              <a:t>”(ground)</a:t>
            </a:r>
          </a:p>
          <a:p>
            <a:endParaRPr lang="en-A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rot="5400000">
            <a:off x="-249271" y="2750339"/>
            <a:ext cx="264320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28596" y="4071942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Earth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8794" y="4054823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Flesh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7554" y="4071942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Sin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14876" y="4071942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Death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15074" y="4071942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Law of Sin</a:t>
            </a:r>
            <a:endParaRPr lang="en-AU" sz="1600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928670"/>
            <a:ext cx="135732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Heaven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28794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Spirit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28992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Righteous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86314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Life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15074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Law of God</a:t>
            </a:r>
            <a:endParaRPr lang="en-AU" sz="1600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4913667"/>
            <a:ext cx="78293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Gen 3:23 </a:t>
            </a:r>
            <a:r>
              <a:rPr lang="en-AU" sz="1200" dirty="0" err="1" smtClean="0"/>
              <a:t>sendeth</a:t>
            </a:r>
            <a:r>
              <a:rPr lang="en-AU" sz="1200" dirty="0" smtClean="0"/>
              <a:t> him forth from the garden of Eden to </a:t>
            </a:r>
            <a:r>
              <a:rPr lang="en-AU" sz="1200" u="sng" dirty="0" smtClean="0"/>
              <a:t>serve the ground </a:t>
            </a:r>
            <a:r>
              <a:rPr lang="en-AU" sz="1200" dirty="0" smtClean="0"/>
              <a:t>from which he hath been taken;</a:t>
            </a:r>
          </a:p>
          <a:p>
            <a:r>
              <a:rPr lang="en-AU" sz="1200" dirty="0" smtClean="0"/>
              <a:t>Rom 7:25 “with the mind I myself </a:t>
            </a:r>
            <a:r>
              <a:rPr lang="en-AU" sz="1200" u="sng" dirty="0" smtClean="0"/>
              <a:t>serve</a:t>
            </a:r>
            <a:r>
              <a:rPr lang="en-AU" sz="1200" dirty="0" smtClean="0"/>
              <a:t> the law of God; but with </a:t>
            </a:r>
            <a:r>
              <a:rPr lang="en-AU" sz="1200" u="sng" dirty="0" smtClean="0"/>
              <a:t>the flesh the law of sin</a:t>
            </a:r>
            <a:r>
              <a:rPr lang="en-AU" sz="1200" dirty="0" smtClean="0"/>
              <a:t>.” </a:t>
            </a:r>
          </a:p>
          <a:p>
            <a:r>
              <a:rPr lang="en-AU" sz="1200" dirty="0" smtClean="0"/>
              <a:t>Rom 6:6  ....</a:t>
            </a:r>
            <a:r>
              <a:rPr lang="en-AU" sz="1200" i="1" dirty="0" smtClean="0"/>
              <a:t> that henceforth we should not </a:t>
            </a:r>
            <a:r>
              <a:rPr lang="en-AU" sz="1200" i="1" u="sng" dirty="0" smtClean="0"/>
              <a:t>serve sin</a:t>
            </a:r>
            <a:r>
              <a:rPr lang="en-AU" sz="1200" i="1" dirty="0" smtClean="0"/>
              <a:t>.  V14 </a:t>
            </a:r>
            <a:r>
              <a:rPr lang="en-AU" sz="1200" dirty="0" smtClean="0"/>
              <a:t>For </a:t>
            </a:r>
            <a:r>
              <a:rPr lang="en-AU" sz="1200" u="sng" dirty="0" smtClean="0"/>
              <a:t>sin </a:t>
            </a:r>
            <a:r>
              <a:rPr lang="en-AU" sz="1200" dirty="0" smtClean="0"/>
              <a:t>shall not have </a:t>
            </a:r>
            <a:r>
              <a:rPr lang="en-AU" sz="1200" u="sng" dirty="0" smtClean="0"/>
              <a:t>dominion </a:t>
            </a:r>
            <a:r>
              <a:rPr lang="en-AU" sz="1200" dirty="0" smtClean="0"/>
              <a:t>over you</a:t>
            </a:r>
            <a:endParaRPr lang="en-AU" sz="1200" i="1" dirty="0" smtClean="0"/>
          </a:p>
          <a:p>
            <a:r>
              <a:rPr lang="en-AU" sz="1200" dirty="0" smtClean="0"/>
              <a:t>Rom 6:9  Knowing that Christ being raised from the dead </a:t>
            </a:r>
            <a:r>
              <a:rPr lang="en-AU" sz="1200" dirty="0" err="1" smtClean="0"/>
              <a:t>dieth</a:t>
            </a:r>
            <a:r>
              <a:rPr lang="en-AU" sz="1200" dirty="0" smtClean="0"/>
              <a:t> no more; </a:t>
            </a:r>
            <a:r>
              <a:rPr lang="en-AU" sz="1200" u="sng" dirty="0" smtClean="0"/>
              <a:t>death </a:t>
            </a:r>
            <a:r>
              <a:rPr lang="en-AU" sz="1200" dirty="0" smtClean="0"/>
              <a:t>hath no more </a:t>
            </a:r>
            <a:r>
              <a:rPr lang="en-AU" sz="1200" u="sng" dirty="0" smtClean="0"/>
              <a:t>dominion</a:t>
            </a:r>
            <a:r>
              <a:rPr lang="en-AU" sz="1200" dirty="0" smtClean="0"/>
              <a:t> over him. </a:t>
            </a:r>
          </a:p>
          <a:p>
            <a:r>
              <a:rPr lang="en-AU" sz="1200" dirty="0" smtClean="0"/>
              <a:t>Rom 7:1  Know ye not, brethren, ......how that the </a:t>
            </a:r>
            <a:r>
              <a:rPr lang="en-AU" sz="1200" u="sng" dirty="0" smtClean="0"/>
              <a:t>law hath dominion </a:t>
            </a:r>
            <a:r>
              <a:rPr lang="en-AU" sz="1200" dirty="0" smtClean="0"/>
              <a:t>over a man as long as he </a:t>
            </a:r>
            <a:r>
              <a:rPr lang="en-AU" sz="1200" dirty="0" err="1" smtClean="0"/>
              <a:t>liveth</a:t>
            </a:r>
            <a:r>
              <a:rPr lang="en-AU" sz="1200" dirty="0" smtClean="0"/>
              <a:t>? </a:t>
            </a:r>
          </a:p>
          <a:p>
            <a:r>
              <a:rPr lang="en-AU" sz="1200" dirty="0" smtClean="0"/>
              <a:t>Rom 8:2  For the </a:t>
            </a:r>
            <a:r>
              <a:rPr lang="en-AU" sz="1200" u="sng" dirty="0" smtClean="0"/>
              <a:t>law of the Spirit of life </a:t>
            </a:r>
            <a:r>
              <a:rPr lang="en-AU" sz="1200" dirty="0" smtClean="0"/>
              <a:t>in Christ Jesus hath made me free from </a:t>
            </a:r>
            <a:r>
              <a:rPr lang="en-AU" sz="1200" u="sng" dirty="0" smtClean="0"/>
              <a:t>the law of sin and death</a:t>
            </a:r>
            <a:r>
              <a:rPr lang="en-AU" sz="1200" dirty="0" smtClean="0"/>
              <a:t>. </a:t>
            </a:r>
          </a:p>
          <a:p>
            <a:endParaRPr lang="en-AU" sz="12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285720" y="3571876"/>
            <a:ext cx="2877711" cy="369332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AU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Dominion of the Earth</a:t>
            </a:r>
            <a:endParaRPr lang="en-AU" dirty="0"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158" y="42860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The Lord from Heaven</a:t>
            </a:r>
            <a:endParaRPr lang="en-AU" dirty="0">
              <a:effectLst>
                <a:glow rad="101600">
                  <a:srgbClr val="0070C0">
                    <a:alpha val="60000"/>
                  </a:srgbClr>
                </a:glow>
              </a:effectLst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1249338" y="2749545"/>
            <a:ext cx="264320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037009" y="2749545"/>
            <a:ext cx="264320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535619" y="2749545"/>
            <a:ext cx="264320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679687" y="2750339"/>
            <a:ext cx="264320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57158" y="1643050"/>
            <a:ext cx="72866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dirty="0" smtClean="0"/>
              <a:t>1Co 15:47  The first man </a:t>
            </a:r>
            <a:r>
              <a:rPr lang="en-AU" i="1" dirty="0" smtClean="0"/>
              <a:t>is of the earth, earthy: the second man is the Lord from heaven.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429520" y="4071942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Bondage</a:t>
            </a:r>
            <a:endParaRPr lang="en-AU" sz="1600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429520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Liberty</a:t>
            </a:r>
            <a:endParaRPr lang="en-AU" sz="1600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6751653" y="2749545"/>
            <a:ext cx="264320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57158" y="2285992"/>
            <a:ext cx="86442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Joh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3:31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He that cometh from above is </a:t>
            </a:r>
            <a:r>
              <a:rPr kumimoji="0" lang="en-A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above all: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he that is of the earth is earthly,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kumimoji="0" lang="en-A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speaketh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of the earth: he that cometh from heaven is </a:t>
            </a:r>
            <a:r>
              <a:rPr kumimoji="0" lang="en-A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above all</a:t>
            </a:r>
            <a:r>
              <a:rPr kumimoji="0" lang="en-A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14282" y="3571876"/>
            <a:ext cx="8572560" cy="12858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ounded Rectangle 33"/>
          <p:cNvSpPr/>
          <p:nvPr/>
        </p:nvSpPr>
        <p:spPr>
          <a:xfrm>
            <a:off x="214282" y="285728"/>
            <a:ext cx="8572560" cy="128588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30" grpId="0"/>
      <p:bldP spid="45" grpId="0" animBg="1"/>
      <p:bldP spid="49" grpId="0" animBg="1"/>
      <p:bldP spid="686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 t="54524"/>
          <a:stretch>
            <a:fillRect/>
          </a:stretch>
        </p:blipFill>
        <p:spPr bwMode="auto">
          <a:xfrm>
            <a:off x="0" y="3357586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 t="54524" b="38051"/>
          <a:stretch>
            <a:fillRect/>
          </a:stretch>
        </p:blipFill>
        <p:spPr bwMode="auto">
          <a:xfrm>
            <a:off x="0" y="0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28596" y="5429264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Earth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8794" y="5429264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Flesh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7554" y="5429264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Sin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14876" y="5429264"/>
            <a:ext cx="121444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Death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15074" y="5429264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Law of Sin</a:t>
            </a:r>
            <a:endParaRPr lang="en-AU" sz="1600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928670"/>
            <a:ext cx="135732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Heaven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28794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Spirit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28992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Righteous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86314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Life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15074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Law of God</a:t>
            </a:r>
            <a:endParaRPr lang="en-AU" sz="1600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720" y="4714884"/>
            <a:ext cx="4382931" cy="523220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AU" sz="28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Dominion of the Earth</a:t>
            </a:r>
            <a:endParaRPr lang="en-AU" sz="2800" dirty="0"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158" y="428604"/>
            <a:ext cx="378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The Lord from Heaven</a:t>
            </a:r>
            <a:endParaRPr lang="en-AU" sz="2800" dirty="0">
              <a:effectLst>
                <a:glow rad="101600">
                  <a:srgbClr val="0070C0">
                    <a:alpha val="60000"/>
                  </a:srgbClr>
                </a:glow>
              </a:effectLst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429520" y="5429264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Bondage</a:t>
            </a:r>
            <a:endParaRPr lang="en-AU" sz="1600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429520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Liberty</a:t>
            </a:r>
            <a:endParaRPr lang="en-AU" sz="1600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-891815" y="3392885"/>
            <a:ext cx="3928297" cy="15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43704" y="3356768"/>
            <a:ext cx="385765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43902" y="3356768"/>
            <a:ext cx="385765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501224" y="3356768"/>
            <a:ext cx="385765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822033" y="3393281"/>
            <a:ext cx="392909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6072992" y="3356768"/>
            <a:ext cx="385765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0034" y="6215082"/>
            <a:ext cx="1563248" cy="523220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Sea</a:t>
            </a:r>
            <a:endParaRPr lang="en-A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2714620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err="1" smtClean="0"/>
              <a:t>Joh</a:t>
            </a:r>
            <a:r>
              <a:rPr lang="en-AU" sz="3200" dirty="0" smtClean="0"/>
              <a:t> 15:12  This </a:t>
            </a:r>
            <a:r>
              <a:rPr lang="en-AU" sz="3200" u="sng" dirty="0" smtClean="0"/>
              <a:t>is my commandment</a:t>
            </a:r>
            <a:r>
              <a:rPr lang="en-AU" sz="3200" dirty="0" smtClean="0"/>
              <a:t>, That ye love one another, </a:t>
            </a:r>
            <a:r>
              <a:rPr lang="en-AU" sz="3200" u="sng" dirty="0" smtClean="0"/>
              <a:t>as I have </a:t>
            </a:r>
            <a:r>
              <a:rPr lang="en-AU" sz="3200" dirty="0" smtClean="0"/>
              <a:t>loved you.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1000100" y="214290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400" dirty="0" smtClean="0">
                <a:latin typeface="Calibri" pitchFamily="34" charset="0"/>
              </a:rPr>
              <a:t>“To Know... Jesus Christ, whom thou Hast Sent”</a:t>
            </a:r>
            <a:endParaRPr lang="en-AU" sz="2400" dirty="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1604" y="2000240"/>
            <a:ext cx="61895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4000" dirty="0" smtClean="0">
                <a:latin typeface="Calibri" pitchFamily="34" charset="0"/>
              </a:rPr>
              <a:t>The Name and Titles of Jesus</a:t>
            </a:r>
            <a:endParaRPr lang="en-AU" sz="4000" dirty="0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14678" y="3786190"/>
            <a:ext cx="24558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4000" dirty="0" smtClean="0">
                <a:latin typeface="Calibri" pitchFamily="34" charset="0"/>
              </a:rPr>
              <a:t>“The Lord”</a:t>
            </a:r>
            <a:endParaRPr lang="en-AU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785794"/>
            <a:ext cx="81439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Rev 15:3  And they sing the song of </a:t>
            </a:r>
            <a:r>
              <a:rPr lang="en-AU" sz="3200" u="sng" dirty="0" smtClean="0"/>
              <a:t>Moses the servant of God</a:t>
            </a:r>
            <a:r>
              <a:rPr lang="en-AU" sz="3200" dirty="0" smtClean="0"/>
              <a:t>, and the song of the Lamb, saying, Great and </a:t>
            </a:r>
            <a:r>
              <a:rPr lang="en-AU" sz="3200" dirty="0" err="1" smtClean="0"/>
              <a:t>marvelous</a:t>
            </a:r>
            <a:r>
              <a:rPr lang="en-AU" sz="3200" dirty="0" smtClean="0"/>
              <a:t> </a:t>
            </a:r>
            <a:r>
              <a:rPr lang="en-AU" sz="3200" i="1" dirty="0" smtClean="0"/>
              <a:t>are</a:t>
            </a:r>
            <a:r>
              <a:rPr lang="en-AU" sz="3200" dirty="0" smtClean="0"/>
              <a:t> thy works, </a:t>
            </a:r>
            <a:r>
              <a:rPr lang="en-AU" sz="3200" u="sng" dirty="0" smtClean="0"/>
              <a:t>Lord God Almighty</a:t>
            </a:r>
            <a:r>
              <a:rPr lang="en-AU" sz="3200" dirty="0" smtClean="0"/>
              <a:t>; just and true </a:t>
            </a:r>
            <a:r>
              <a:rPr lang="en-AU" sz="3200" i="1" dirty="0" smtClean="0"/>
              <a:t>are</a:t>
            </a:r>
            <a:r>
              <a:rPr lang="en-AU" sz="3200" dirty="0" smtClean="0"/>
              <a:t> thy ways, thou </a:t>
            </a:r>
            <a:r>
              <a:rPr lang="en-AU" sz="3200" u="sng" dirty="0" smtClean="0"/>
              <a:t>King of saints</a:t>
            </a:r>
            <a:r>
              <a:rPr lang="en-AU" sz="3200" dirty="0" smtClean="0"/>
              <a:t>. </a:t>
            </a:r>
          </a:p>
          <a:p>
            <a:endParaRPr lang="en-AU" sz="3200" dirty="0" smtClean="0"/>
          </a:p>
          <a:p>
            <a:r>
              <a:rPr lang="en-AU" sz="3200" dirty="0" smtClean="0"/>
              <a:t>Rev 15:4  Who shall not fear thee, </a:t>
            </a:r>
            <a:r>
              <a:rPr lang="en-AU" sz="3200" u="sng" dirty="0" smtClean="0"/>
              <a:t>O Lord,</a:t>
            </a:r>
            <a:r>
              <a:rPr lang="en-AU" sz="3200" dirty="0" smtClean="0"/>
              <a:t> and glorify thy name for </a:t>
            </a:r>
            <a:r>
              <a:rPr lang="en-AU" sz="3200" i="1" dirty="0" smtClean="0"/>
              <a:t>thou</a:t>
            </a:r>
            <a:r>
              <a:rPr lang="en-AU" sz="3200" dirty="0" smtClean="0"/>
              <a:t> only </a:t>
            </a:r>
            <a:r>
              <a:rPr lang="en-AU" sz="3200" i="1" dirty="0" smtClean="0"/>
              <a:t>art</a:t>
            </a:r>
            <a:r>
              <a:rPr lang="en-AU" sz="3200" dirty="0" smtClean="0"/>
              <a:t> holy: for all nations shall come </a:t>
            </a:r>
            <a:r>
              <a:rPr lang="en-AU" sz="3200" u="sng" dirty="0" smtClean="0"/>
              <a:t>and worship</a:t>
            </a:r>
            <a:r>
              <a:rPr lang="en-AU" sz="3200" dirty="0" smtClean="0"/>
              <a:t> (kiss thy hand) before thee; for thy judgments are made manifest. 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 t="54524"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 t="54524" b="38051"/>
          <a:stretch>
            <a:fillRect/>
          </a:stretch>
        </p:blipFill>
        <p:spPr bwMode="auto">
          <a:xfrm>
            <a:off x="0" y="0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28596" y="6142056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Earth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8794" y="6124937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Flesh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7554" y="6142056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Sin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14876" y="6142056"/>
            <a:ext cx="121444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Death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15074" y="6142056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Law of Sin</a:t>
            </a:r>
            <a:endParaRPr lang="en-AU" sz="1600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928670"/>
            <a:ext cx="135732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Heaven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28794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Spirit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28992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Righteous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86314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Life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15074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Law of God</a:t>
            </a:r>
            <a:endParaRPr lang="en-AU" sz="1600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720" y="5641990"/>
            <a:ext cx="4382931" cy="523220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AU" sz="28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Dominion of the Earth</a:t>
            </a:r>
            <a:endParaRPr lang="en-AU" sz="2800" dirty="0"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158" y="428604"/>
            <a:ext cx="378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The Lord from Heaven</a:t>
            </a:r>
            <a:endParaRPr lang="en-AU" sz="2800" dirty="0">
              <a:effectLst>
                <a:glow rad="101600">
                  <a:srgbClr val="0070C0">
                    <a:alpha val="60000"/>
                  </a:srgbClr>
                </a:glow>
              </a:effectLst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429520" y="6142056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Bondage</a:t>
            </a:r>
            <a:endParaRPr lang="en-AU" sz="1600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429520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Liberty</a:t>
            </a:r>
            <a:endParaRPr lang="en-AU" sz="1600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8596" y="178592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err="1" smtClean="0"/>
              <a:t>Joh</a:t>
            </a:r>
            <a:r>
              <a:rPr lang="en-AU" sz="2400" dirty="0" smtClean="0"/>
              <a:t> 6:38  For I came down from heaven, not to do mine own will, but </a:t>
            </a:r>
            <a:r>
              <a:rPr lang="en-AU" sz="2400" b="1" u="sng" dirty="0" smtClean="0"/>
              <a:t>the will of him </a:t>
            </a:r>
            <a:r>
              <a:rPr lang="en-AU" sz="2400" dirty="0" smtClean="0"/>
              <a:t>that sent me</a:t>
            </a:r>
            <a:r>
              <a:rPr lang="en-AU" sz="2400" b="1" dirty="0" smtClean="0"/>
              <a:t>.</a:t>
            </a:r>
          </a:p>
          <a:p>
            <a:r>
              <a:rPr lang="en-AU" sz="2400" b="1" dirty="0" smtClean="0"/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0034" y="2857496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Heb 5:8  Though he were a Son, yet learned he </a:t>
            </a:r>
            <a:r>
              <a:rPr lang="en-AU" sz="2400" b="1" u="sng" dirty="0" smtClean="0"/>
              <a:t>obedience </a:t>
            </a:r>
            <a:r>
              <a:rPr lang="en-AU" sz="2400" dirty="0" smtClean="0"/>
              <a:t>by the things which he suffered; 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-1249006" y="3750074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00034" y="4014621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err="1" smtClean="0"/>
              <a:t>Php</a:t>
            </a:r>
            <a:r>
              <a:rPr lang="en-AU" sz="2400" dirty="0" smtClean="0"/>
              <a:t> 2:8  And being found in fashion as a man, he humbled himself, and </a:t>
            </a:r>
            <a:r>
              <a:rPr lang="en-AU" sz="2400" b="1" u="sng" dirty="0" smtClean="0"/>
              <a:t>became obedient </a:t>
            </a:r>
            <a:r>
              <a:rPr lang="en-AU" sz="2400" dirty="0" smtClean="0"/>
              <a:t>unto death, even the death of the cross.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8596" y="0"/>
            <a:ext cx="462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</a:rPr>
              <a:t>The Servant &amp; Prophet of the </a:t>
            </a:r>
            <a:r>
              <a:rPr lang="en-AU" b="1" u="sng" dirty="0" smtClean="0"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</a:rPr>
              <a:t>Lord</a:t>
            </a:r>
            <a:r>
              <a:rPr lang="en-AU" dirty="0" smtClean="0"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</a:rPr>
              <a:t> Yahweh</a:t>
            </a:r>
            <a:endParaRPr lang="en-AU" dirty="0">
              <a:effectLst>
                <a:glow rad="101600">
                  <a:schemeClr val="accent4">
                    <a:lumMod val="50000"/>
                    <a:alpha val="60000"/>
                  </a:schemeClr>
                </a:glow>
              </a:effectLst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251192" y="3749280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751390" y="3749280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108712" y="3749280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64446" y="3749280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680480" y="3749280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857224" y="428604"/>
            <a:ext cx="40527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4000" dirty="0" smtClean="0">
                <a:latin typeface="Calibri" pitchFamily="34" charset="0"/>
              </a:rPr>
              <a:t>Goals of this Study</a:t>
            </a:r>
            <a:endParaRPr lang="en-AU" sz="4000" dirty="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5786" y="2285992"/>
            <a:ext cx="75724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400" dirty="0" smtClean="0">
                <a:latin typeface="Calibri" pitchFamily="34" charset="0"/>
              </a:rPr>
              <a:t>Scripturally </a:t>
            </a:r>
            <a:r>
              <a:rPr lang="en-AU" sz="2400" u="sng" dirty="0" smtClean="0">
                <a:latin typeface="Calibri" pitchFamily="34" charset="0"/>
              </a:rPr>
              <a:t>Define the Role </a:t>
            </a:r>
            <a:r>
              <a:rPr lang="en-AU" sz="2400" dirty="0" smtClean="0">
                <a:latin typeface="Calibri" pitchFamily="34" charset="0"/>
              </a:rPr>
              <a:t>and Title of “Lord”</a:t>
            </a:r>
          </a:p>
          <a:p>
            <a:pPr algn="ctr"/>
            <a:r>
              <a:rPr lang="en-AU" sz="2400" dirty="0" smtClean="0">
                <a:latin typeface="Calibri" pitchFamily="34" charset="0"/>
              </a:rPr>
              <a:t>&amp;</a:t>
            </a:r>
          </a:p>
          <a:p>
            <a:pPr algn="ctr"/>
            <a:r>
              <a:rPr lang="en-AU" sz="2400" dirty="0" smtClean="0">
                <a:latin typeface="Calibri" pitchFamily="34" charset="0"/>
              </a:rPr>
              <a:t>Show the pivotal relationship between Lord and Servant</a:t>
            </a:r>
          </a:p>
          <a:p>
            <a:pPr algn="ctr"/>
            <a:r>
              <a:rPr lang="en-AU" sz="2400" dirty="0" smtClean="0">
                <a:latin typeface="Calibri" pitchFamily="34" charset="0"/>
              </a:rPr>
              <a:t>&amp;</a:t>
            </a:r>
          </a:p>
          <a:p>
            <a:pPr algn="ctr"/>
            <a:r>
              <a:rPr lang="en-AU" sz="2400" dirty="0" smtClean="0">
                <a:latin typeface="Calibri" pitchFamily="34" charset="0"/>
              </a:rPr>
              <a:t>Do the sweep of Scripture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214678" y="214290"/>
            <a:ext cx="3147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err="1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Obed</a:t>
            </a:r>
            <a:r>
              <a:rPr lang="en-AU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 Edom – </a:t>
            </a:r>
            <a:r>
              <a:rPr lang="en-AU" dirty="0" err="1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Obed</a:t>
            </a:r>
            <a:r>
              <a:rPr lang="en-AU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 </a:t>
            </a:r>
            <a:r>
              <a:rPr lang="en-AU" dirty="0" err="1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Adamah</a:t>
            </a:r>
            <a:endParaRPr lang="en-AU" dirty="0" smtClean="0">
              <a:effectLst>
                <a:glow rad="101600">
                  <a:srgbClr val="0070C0">
                    <a:alpha val="60000"/>
                  </a:srgbClr>
                </a:glow>
              </a:effectLst>
            </a:endParaRPr>
          </a:p>
          <a:p>
            <a:pPr algn="ctr"/>
            <a:r>
              <a:rPr lang="en-AU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“The Servant of the Earth”</a:t>
            </a:r>
            <a:endParaRPr lang="en-AU" dirty="0">
              <a:effectLst>
                <a:glow rad="101600">
                  <a:srgbClr val="0070C0">
                    <a:alpha val="60000"/>
                  </a:srgbClr>
                </a:glo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285984" y="1214422"/>
            <a:ext cx="4572000" cy="500066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“</a:t>
            </a:r>
            <a:r>
              <a:rPr lang="en-AU" dirty="0" err="1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Adamah</a:t>
            </a:r>
            <a:r>
              <a:rPr lang="en-AU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” - Ground</a:t>
            </a:r>
            <a:endParaRPr lang="en-AU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57422" y="2143116"/>
            <a:ext cx="4572000" cy="500066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“Adam” - Man</a:t>
            </a:r>
            <a:endParaRPr lang="en-AU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5984" y="3929066"/>
            <a:ext cx="4572000" cy="500066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“Edom” – which is Esau</a:t>
            </a:r>
            <a:endParaRPr lang="en-AU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57422" y="3000372"/>
            <a:ext cx="4572000" cy="500066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 “Edom” – Man (</a:t>
            </a:r>
            <a:r>
              <a:rPr lang="en-AU" dirty="0" err="1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adam</a:t>
            </a:r>
            <a:r>
              <a:rPr lang="en-AU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)</a:t>
            </a:r>
            <a:endParaRPr lang="en-AU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358480" y="1928008"/>
            <a:ext cx="28575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358480" y="3713958"/>
            <a:ext cx="28575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358480" y="2785264"/>
            <a:ext cx="28575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143108" y="4000504"/>
            <a:ext cx="4556157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Jacob the Servant of </a:t>
            </a:r>
            <a:r>
              <a:rPr lang="en-AU" dirty="0" smtClean="0">
                <a:ln>
                  <a:solidFill>
                    <a:srgbClr val="FF000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Lord Esau </a:t>
            </a:r>
            <a:r>
              <a:rPr lang="en-AU" sz="14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Gen 33</a:t>
            </a:r>
            <a:endParaRPr lang="en-AU" sz="1400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57488" y="3143248"/>
            <a:ext cx="4500594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2 Sam 6 – The House of </a:t>
            </a:r>
            <a:r>
              <a:rPr lang="en-AU" u="sng" dirty="0" err="1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Obed</a:t>
            </a:r>
            <a:r>
              <a:rPr lang="en-AU" u="sng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 </a:t>
            </a:r>
            <a:r>
              <a:rPr lang="en-AU" u="sng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Edom</a:t>
            </a:r>
            <a:endParaRPr lang="en-AU" b="1" u="sng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868" y="2285992"/>
            <a:ext cx="5357850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Isaiah Servant  – Jacob the Servant of Yahweh </a:t>
            </a:r>
            <a:r>
              <a:rPr lang="en-AU" sz="14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Is 41-53 </a:t>
            </a:r>
            <a:endParaRPr lang="en-AU" sz="1400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70373" y="1357298"/>
            <a:ext cx="4445031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Obadiah – The end </a:t>
            </a:r>
            <a:r>
              <a:rPr lang="en-AU" dirty="0" smtClean="0">
                <a:ln>
                  <a:solidFill>
                    <a:srgbClr val="FF000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of Esau/Edom</a:t>
            </a:r>
            <a:endParaRPr lang="en-AU" dirty="0">
              <a:ln>
                <a:solidFill>
                  <a:srgbClr val="FF0000"/>
                </a:solidFill>
              </a:ln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14612" y="142852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err="1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Obed</a:t>
            </a:r>
            <a:r>
              <a:rPr lang="en-AU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 Edom – </a:t>
            </a:r>
            <a:r>
              <a:rPr lang="en-AU" dirty="0" err="1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Obed</a:t>
            </a:r>
            <a:r>
              <a:rPr lang="en-AU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 </a:t>
            </a:r>
            <a:r>
              <a:rPr lang="en-AU" dirty="0" err="1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Adamah</a:t>
            </a:r>
            <a:endParaRPr lang="en-AU" dirty="0" smtClean="0">
              <a:effectLst>
                <a:glow rad="101600">
                  <a:srgbClr val="0070C0">
                    <a:alpha val="60000"/>
                  </a:srgbClr>
                </a:glow>
              </a:effectLst>
            </a:endParaRPr>
          </a:p>
          <a:p>
            <a:pPr algn="ctr"/>
            <a:r>
              <a:rPr lang="en-AU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The Servant of Edom/Esau/</a:t>
            </a:r>
            <a:r>
              <a:rPr lang="en-AU" dirty="0" err="1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Adamah</a:t>
            </a:r>
            <a:endParaRPr lang="en-AU" dirty="0" smtClean="0">
              <a:effectLst>
                <a:glow rad="101600">
                  <a:srgbClr val="0070C0">
                    <a:alpha val="60000"/>
                  </a:srgbClr>
                </a:glow>
              </a:effectLst>
            </a:endParaRPr>
          </a:p>
          <a:p>
            <a:pPr algn="ctr"/>
            <a:r>
              <a:rPr lang="en-AU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“The Servant of the Earth”</a:t>
            </a:r>
            <a:endParaRPr lang="en-AU" dirty="0">
              <a:effectLst>
                <a:glow rad="101600">
                  <a:srgbClr val="0070C0">
                    <a:alpha val="60000"/>
                  </a:srgbClr>
                </a:glo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57224" y="5643578"/>
            <a:ext cx="4572000" cy="500066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Adam – Cain – Noah – </a:t>
            </a:r>
            <a:r>
              <a:rPr lang="en-AU" dirty="0" err="1" smtClean="0">
                <a:solidFill>
                  <a:schemeClr val="tx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Ish</a:t>
            </a:r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 </a:t>
            </a:r>
            <a:r>
              <a:rPr lang="en-AU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adam</a:t>
            </a:r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,  </a:t>
            </a:r>
            <a:r>
              <a:rPr lang="en-AU" dirty="0" err="1" smtClean="0">
                <a:solidFill>
                  <a:schemeClr val="tx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Obed</a:t>
            </a:r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 </a:t>
            </a:r>
            <a:r>
              <a:rPr lang="en-AU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adam</a:t>
            </a:r>
            <a:endParaRPr lang="en-AU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 rot="18512120">
            <a:off x="-789269" y="2792254"/>
            <a:ext cx="6019707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“The Elder Shall Serve the Younger”</a:t>
            </a:r>
            <a:endParaRPr lang="en-AU" sz="2400" dirty="0">
              <a:solidFill>
                <a:schemeClr val="bg2">
                  <a:lumMod val="10000"/>
                </a:schemeClr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178563" y="1750207"/>
            <a:ext cx="4214842" cy="342902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428728" y="4857760"/>
            <a:ext cx="4572000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“Jacob” – The catcher of </a:t>
            </a:r>
            <a:r>
              <a:rPr lang="en-AU" dirty="0" smtClean="0">
                <a:ln>
                  <a:solidFill>
                    <a:srgbClr val="FF000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Esau’s Heel </a:t>
            </a:r>
            <a:r>
              <a:rPr lang="en-AU" sz="14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gen 27,25:23 </a:t>
            </a:r>
            <a:endParaRPr lang="en-AU" sz="1400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 rot="18512120">
            <a:off x="4933713" y="4356128"/>
            <a:ext cx="4803348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“Thou shalt break his yoke from off thy neck”</a:t>
            </a:r>
            <a:endParaRPr lang="en-AU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 t="54524"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 t="54524" b="38051"/>
          <a:stretch>
            <a:fillRect/>
          </a:stretch>
        </p:blipFill>
        <p:spPr bwMode="auto">
          <a:xfrm>
            <a:off x="0" y="0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28596" y="6142056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Earth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8794" y="6124937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Flesh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7554" y="6142056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Sin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14876" y="6142056"/>
            <a:ext cx="121444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Death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15074" y="6142056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Law of Sin</a:t>
            </a:r>
            <a:endParaRPr lang="en-AU" sz="1600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928670"/>
            <a:ext cx="135732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Heaven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28794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Spirit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28992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Righteous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86314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Life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15074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Law of God</a:t>
            </a:r>
            <a:endParaRPr lang="en-AU" sz="1600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720" y="5641990"/>
            <a:ext cx="4382931" cy="523220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AU" sz="28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Dominion of the Earth</a:t>
            </a:r>
            <a:endParaRPr lang="en-AU" sz="2800" dirty="0"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158" y="428604"/>
            <a:ext cx="378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The Lord from Heaven</a:t>
            </a:r>
            <a:endParaRPr lang="en-AU" sz="2800" dirty="0">
              <a:effectLst>
                <a:glow rad="101600">
                  <a:srgbClr val="0070C0">
                    <a:alpha val="60000"/>
                  </a:srgbClr>
                </a:glow>
              </a:effectLst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429520" y="6142056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Bondage</a:t>
            </a:r>
            <a:endParaRPr lang="en-AU" sz="1600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429520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Liberty</a:t>
            </a:r>
            <a:endParaRPr lang="en-AU" sz="1600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8596" y="178592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err="1" smtClean="0"/>
              <a:t>Joh</a:t>
            </a:r>
            <a:r>
              <a:rPr lang="en-AU" sz="2400" dirty="0" smtClean="0"/>
              <a:t> 6:38  For I came down from heaven, not to do mine own will, but </a:t>
            </a:r>
            <a:r>
              <a:rPr lang="en-AU" sz="2400" b="1" u="sng" dirty="0" smtClean="0"/>
              <a:t>the will of him </a:t>
            </a:r>
            <a:r>
              <a:rPr lang="en-AU" sz="2400" dirty="0" smtClean="0"/>
              <a:t>that sent me</a:t>
            </a:r>
            <a:r>
              <a:rPr lang="en-AU" sz="2400" b="1" dirty="0" smtClean="0"/>
              <a:t>.</a:t>
            </a:r>
          </a:p>
          <a:p>
            <a:r>
              <a:rPr lang="en-AU" sz="2400" b="1" dirty="0" smtClean="0"/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0034" y="2857496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Heb 5:8  Though he were a Son, yet learned he </a:t>
            </a:r>
            <a:r>
              <a:rPr lang="en-AU" sz="2400" b="1" u="sng" dirty="0" smtClean="0"/>
              <a:t>obedience </a:t>
            </a:r>
            <a:r>
              <a:rPr lang="en-AU" sz="2400" dirty="0" smtClean="0"/>
              <a:t>by the things which he suffered; 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-1249006" y="3750074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00034" y="4014621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err="1" smtClean="0"/>
              <a:t>Php</a:t>
            </a:r>
            <a:r>
              <a:rPr lang="en-AU" sz="2400" dirty="0" smtClean="0"/>
              <a:t> 2:8  And being found in fashion as a man, he humbled himself, and </a:t>
            </a:r>
            <a:r>
              <a:rPr lang="en-AU" sz="2400" b="1" u="sng" dirty="0" smtClean="0"/>
              <a:t>became obedient </a:t>
            </a:r>
            <a:r>
              <a:rPr lang="en-AU" sz="2400" dirty="0" smtClean="0"/>
              <a:t>unto death, even the death of the cross.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8596" y="0"/>
            <a:ext cx="462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</a:rPr>
              <a:t>The Servant &amp; Prophet of the </a:t>
            </a:r>
            <a:r>
              <a:rPr lang="en-AU" b="1" u="sng" dirty="0" smtClean="0"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</a:rPr>
              <a:t>Lord</a:t>
            </a:r>
            <a:r>
              <a:rPr lang="en-AU" dirty="0" smtClean="0"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</a:rPr>
              <a:t> Yahweh</a:t>
            </a:r>
            <a:endParaRPr lang="en-AU" dirty="0">
              <a:effectLst>
                <a:glow rad="101600">
                  <a:schemeClr val="accent4">
                    <a:lumMod val="50000"/>
                    <a:alpha val="60000"/>
                  </a:schemeClr>
                </a:glow>
              </a:effectLst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251192" y="3749280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751390" y="3749280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108712" y="3749280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64446" y="3749280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680480" y="3749280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 t="54524"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 t="54524" b="38051"/>
          <a:stretch>
            <a:fillRect/>
          </a:stretch>
        </p:blipFill>
        <p:spPr bwMode="auto">
          <a:xfrm>
            <a:off x="0" y="0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28596" y="6142056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Earth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8794" y="6124937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Flesh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7554" y="6142056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Sin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14876" y="6142056"/>
            <a:ext cx="121444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Death</a:t>
            </a:r>
            <a:endParaRPr lang="en-AU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15074" y="6142056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Law of Sin</a:t>
            </a:r>
            <a:endParaRPr lang="en-AU" sz="1600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928670"/>
            <a:ext cx="135732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Heaven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28794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Spirit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28992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Righteous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86314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Life</a:t>
            </a:r>
            <a:endParaRPr lang="en-AU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15074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The Law of God</a:t>
            </a:r>
            <a:endParaRPr lang="en-AU" sz="1600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720" y="5641990"/>
            <a:ext cx="4382931" cy="523220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AU" sz="28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The Dominion of the Earth</a:t>
            </a:r>
            <a:endParaRPr lang="en-AU" sz="2800" dirty="0"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158" y="428604"/>
            <a:ext cx="378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The Lord from Heaven</a:t>
            </a:r>
            <a:endParaRPr lang="en-AU" sz="2800" dirty="0">
              <a:effectLst>
                <a:glow rad="101600">
                  <a:srgbClr val="0070C0">
                    <a:alpha val="60000"/>
                  </a:srgbClr>
                </a:glow>
              </a:effectLst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429520" y="6142056"/>
            <a:ext cx="1214446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Bondage</a:t>
            </a:r>
            <a:endParaRPr lang="en-AU" sz="1600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429520" y="928670"/>
            <a:ext cx="121444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Liberty</a:t>
            </a:r>
            <a:endParaRPr lang="en-AU" sz="1600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-1249006" y="3750074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251192" y="3749280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751390" y="3749280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108712" y="3749280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64446" y="3749280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680480" y="3749280"/>
            <a:ext cx="46426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1000100" y="214290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400" dirty="0" smtClean="0">
                <a:latin typeface="Calibri" pitchFamily="34" charset="0"/>
              </a:rPr>
              <a:t>“To Know... Jesus Christ, whom thou Hast Sent”</a:t>
            </a:r>
            <a:endParaRPr lang="en-AU" sz="2400" dirty="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1604" y="2000240"/>
            <a:ext cx="61895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4000" dirty="0" smtClean="0">
                <a:latin typeface="Calibri" pitchFamily="34" charset="0"/>
              </a:rPr>
              <a:t>The Name and Titles of Jesus</a:t>
            </a:r>
            <a:endParaRPr lang="en-AU" sz="4000" dirty="0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14678" y="3786190"/>
            <a:ext cx="24558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4000" dirty="0" smtClean="0">
                <a:latin typeface="Calibri" pitchFamily="34" charset="0"/>
              </a:rPr>
              <a:t>“The Lord”</a:t>
            </a:r>
            <a:endParaRPr lang="en-AU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85720" y="285728"/>
            <a:ext cx="5523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4000" dirty="0" smtClean="0">
                <a:latin typeface="Calibri" pitchFamily="34" charset="0"/>
              </a:rPr>
              <a:t>Understanding Terms.......</a:t>
            </a:r>
            <a:endParaRPr lang="en-AU" sz="40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928802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διακονέω</a:t>
            </a:r>
          </a:p>
          <a:p>
            <a:r>
              <a:rPr lang="en-AU" dirty="0" err="1" smtClean="0"/>
              <a:t>diakoneo</a:t>
            </a:r>
            <a:r>
              <a:rPr lang="en-AU" dirty="0" smtClean="0"/>
              <a:t>̄  </a:t>
            </a:r>
            <a:r>
              <a:rPr lang="en-AU" i="1" dirty="0" err="1" smtClean="0"/>
              <a:t>dee</a:t>
            </a:r>
            <a:r>
              <a:rPr lang="en-AU" i="1" dirty="0" smtClean="0"/>
              <a:t>-</a:t>
            </a:r>
            <a:r>
              <a:rPr lang="en-AU" i="1" dirty="0" err="1" smtClean="0"/>
              <a:t>ak</a:t>
            </a:r>
            <a:r>
              <a:rPr lang="en-AU" i="1" dirty="0" smtClean="0"/>
              <a:t>-on-eh'-o</a:t>
            </a:r>
          </a:p>
          <a:p>
            <a:r>
              <a:rPr lang="en-AU" dirty="0" smtClean="0"/>
              <a:t>From G1249; to </a:t>
            </a:r>
            <a:r>
              <a:rPr lang="en-AU" i="1" dirty="0" smtClean="0"/>
              <a:t>be an attendant, that is, wait upon (menially or as a host, friend or [figuratively] teacher); technically to act as a Christian deacon: - (ad-) minister (unto), serve, use the office of a deacon.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3428992" y="642918"/>
            <a:ext cx="19009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4000" dirty="0" smtClean="0">
                <a:latin typeface="Calibri" pitchFamily="34" charset="0"/>
              </a:rPr>
              <a:t>My Lord</a:t>
            </a:r>
            <a:endParaRPr lang="en-AU" sz="4000" dirty="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00" y="2928934"/>
            <a:ext cx="7572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400" dirty="0" smtClean="0">
                <a:latin typeface="Calibri" pitchFamily="34" charset="0"/>
              </a:rPr>
              <a:t>Write down what you mean when you say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5786" y="2786058"/>
            <a:ext cx="75724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3600" dirty="0" smtClean="0">
                <a:latin typeface="Calibri" pitchFamily="34" charset="0"/>
              </a:rPr>
              <a:t>It is </a:t>
            </a:r>
            <a:r>
              <a:rPr lang="en-AU" sz="3600" u="sng" dirty="0" smtClean="0">
                <a:latin typeface="Calibri" pitchFamily="34" charset="0"/>
              </a:rPr>
              <a:t>very </a:t>
            </a:r>
            <a:r>
              <a:rPr lang="en-AU" sz="3600" dirty="0" smtClean="0">
                <a:latin typeface="Calibri" pitchFamily="34" charset="0"/>
              </a:rPr>
              <a:t>difficult for us </a:t>
            </a:r>
          </a:p>
          <a:p>
            <a:pPr algn="ctr"/>
            <a:r>
              <a:rPr lang="en-AU" sz="3600" dirty="0" smtClean="0">
                <a:latin typeface="Calibri" pitchFamily="34" charset="0"/>
              </a:rPr>
              <a:t>to comprehend what Lordship is about</a:t>
            </a:r>
            <a:endParaRPr lang="en-AU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71472" y="928670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Rev 19:15  And out of his mouth </a:t>
            </a:r>
            <a:r>
              <a:rPr lang="en-AU" sz="2400" dirty="0" err="1" smtClean="0"/>
              <a:t>goeth</a:t>
            </a:r>
            <a:r>
              <a:rPr lang="en-AU" sz="2400" dirty="0" smtClean="0"/>
              <a:t> a sharp sword, that with it </a:t>
            </a:r>
            <a:r>
              <a:rPr lang="en-AU" sz="2400" u="sng" dirty="0" smtClean="0"/>
              <a:t>he should smite </a:t>
            </a:r>
            <a:r>
              <a:rPr lang="en-AU" sz="2400" dirty="0" smtClean="0"/>
              <a:t>the nations: and </a:t>
            </a:r>
            <a:r>
              <a:rPr lang="en-AU" sz="2400" u="sng" dirty="0" smtClean="0"/>
              <a:t>he shall rule them</a:t>
            </a:r>
            <a:r>
              <a:rPr lang="en-AU" sz="2400" dirty="0" smtClean="0"/>
              <a:t> with a rod of iron: and he </a:t>
            </a:r>
            <a:r>
              <a:rPr lang="en-AU" sz="2400" dirty="0" err="1" smtClean="0"/>
              <a:t>treadeth</a:t>
            </a:r>
            <a:r>
              <a:rPr lang="en-AU" sz="2400" dirty="0" smtClean="0"/>
              <a:t> the winepress of the fierceness and wrath of Almighty God. </a:t>
            </a:r>
          </a:p>
          <a:p>
            <a:pPr>
              <a:tabLst>
                <a:tab pos="92075" algn="l"/>
              </a:tabLst>
            </a:pPr>
            <a:r>
              <a:rPr lang="en-AU" sz="2400" dirty="0" smtClean="0"/>
              <a:t>Rev 19:16  And he hath on </a:t>
            </a:r>
            <a:r>
              <a:rPr lang="en-AU" sz="2400" i="1" dirty="0" smtClean="0"/>
              <a:t>his</a:t>
            </a:r>
            <a:r>
              <a:rPr lang="en-AU" sz="2400" dirty="0" smtClean="0"/>
              <a:t> vesture and on his thigh a name written, </a:t>
            </a:r>
            <a:r>
              <a:rPr lang="en-AU" sz="2400" u="sng" dirty="0" smtClean="0"/>
              <a:t>KING OF KINGS, AND LORD OF LORDS</a:t>
            </a:r>
            <a:r>
              <a:rPr lang="en-AU" sz="2400" dirty="0" smtClean="0"/>
              <a:t>. </a:t>
            </a:r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571472" y="3929066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Rev 2:26  And he that </a:t>
            </a:r>
            <a:r>
              <a:rPr lang="en-AU" sz="2400" dirty="0" err="1" smtClean="0"/>
              <a:t>overcometh</a:t>
            </a:r>
            <a:r>
              <a:rPr lang="en-AU" sz="2400" dirty="0" smtClean="0"/>
              <a:t>, and </a:t>
            </a:r>
            <a:r>
              <a:rPr lang="en-AU" sz="2400" dirty="0" err="1" smtClean="0"/>
              <a:t>keepeth</a:t>
            </a:r>
            <a:r>
              <a:rPr lang="en-AU" sz="2400" dirty="0" smtClean="0"/>
              <a:t> my works unto the end, </a:t>
            </a:r>
            <a:r>
              <a:rPr lang="en-AU" sz="2400" u="sng" dirty="0" smtClean="0"/>
              <a:t>to him will I give power </a:t>
            </a:r>
            <a:r>
              <a:rPr lang="en-AU" sz="2400" dirty="0" smtClean="0"/>
              <a:t>over the nations: </a:t>
            </a:r>
          </a:p>
          <a:p>
            <a:r>
              <a:rPr lang="en-AU" sz="2400" dirty="0" smtClean="0"/>
              <a:t>Rev 2:27  And </a:t>
            </a:r>
            <a:r>
              <a:rPr lang="en-AU" sz="2400" u="sng" dirty="0" smtClean="0"/>
              <a:t>he shall rule them </a:t>
            </a:r>
            <a:r>
              <a:rPr lang="en-AU" sz="2400" dirty="0" smtClean="0"/>
              <a:t>with a rod of iron; as the vessels of a potter shall they be broken to shivers: </a:t>
            </a:r>
            <a:r>
              <a:rPr lang="en-AU" sz="2400" u="sng" dirty="0" smtClean="0"/>
              <a:t>even as I </a:t>
            </a:r>
            <a:r>
              <a:rPr lang="en-AU" sz="2400" dirty="0" smtClean="0"/>
              <a:t>received of my Father</a:t>
            </a:r>
            <a:r>
              <a:rPr lang="en-A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348" y="1857364"/>
            <a:ext cx="81439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/>
              <a:t>Rev 15:4</a:t>
            </a:r>
            <a:r>
              <a:rPr lang="en-AU" sz="3200" dirty="0" smtClean="0"/>
              <a:t>  Who shall not fear thee, </a:t>
            </a:r>
            <a:r>
              <a:rPr lang="en-AU" sz="3200" b="1" u="sng" dirty="0" smtClean="0"/>
              <a:t>O Lord</a:t>
            </a:r>
            <a:r>
              <a:rPr lang="en-AU" sz="3200" dirty="0" smtClean="0"/>
              <a:t>, and glorify thy name for </a:t>
            </a:r>
            <a:r>
              <a:rPr lang="en-AU" sz="3200" i="1" dirty="0" smtClean="0"/>
              <a:t>thou</a:t>
            </a:r>
            <a:r>
              <a:rPr lang="en-AU" sz="3200" dirty="0" smtClean="0"/>
              <a:t> only </a:t>
            </a:r>
            <a:r>
              <a:rPr lang="en-AU" sz="3200" i="1" dirty="0" smtClean="0"/>
              <a:t>art</a:t>
            </a:r>
            <a:r>
              <a:rPr lang="en-AU" sz="3200" dirty="0" smtClean="0"/>
              <a:t> holy: for all nations shall come and </a:t>
            </a:r>
            <a:r>
              <a:rPr lang="en-AU" sz="3200" b="1" u="sng" dirty="0" smtClean="0"/>
              <a:t>worship before thee;</a:t>
            </a:r>
            <a:r>
              <a:rPr lang="en-AU" sz="3200" dirty="0" smtClean="0"/>
              <a:t> for thy judgments are made manifest. </a:t>
            </a:r>
          </a:p>
          <a:p>
            <a:endParaRPr lang="en-AU" dirty="0" smtClean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14282" y="285728"/>
            <a:ext cx="2826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4000" dirty="0" smtClean="0">
                <a:latin typeface="Calibri" pitchFamily="34" charset="0"/>
              </a:rPr>
              <a:t>Worship.......</a:t>
            </a:r>
            <a:endParaRPr lang="en-AU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1428736"/>
            <a:ext cx="81439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G4352</a:t>
            </a:r>
          </a:p>
          <a:p>
            <a:r>
              <a:rPr lang="en-AU" sz="2400" i="1" dirty="0" smtClean="0"/>
              <a:t>pros-</a:t>
            </a:r>
            <a:r>
              <a:rPr lang="en-AU" sz="2400" i="1" dirty="0" err="1" smtClean="0"/>
              <a:t>koo</a:t>
            </a:r>
            <a:r>
              <a:rPr lang="en-AU" sz="2400" i="1" dirty="0" smtClean="0"/>
              <a:t>-</a:t>
            </a:r>
            <a:r>
              <a:rPr lang="en-AU" sz="2400" i="1" dirty="0" err="1" smtClean="0"/>
              <a:t>neh</a:t>
            </a:r>
            <a:r>
              <a:rPr lang="en-AU" sz="2400" i="1" dirty="0" smtClean="0"/>
              <a:t>'-o</a:t>
            </a:r>
          </a:p>
          <a:p>
            <a:r>
              <a:rPr lang="en-AU" sz="2400" dirty="0" smtClean="0"/>
              <a:t>.....a derivative of G2965 (meaning to </a:t>
            </a:r>
            <a:r>
              <a:rPr lang="en-AU" sz="2400" i="1" dirty="0" smtClean="0"/>
              <a:t>kiss, like a dog licking his master’s hand); to fawn or crouch to, that is, (literally or figuratively) prostrate oneself in homage</a:t>
            </a:r>
            <a:endParaRPr lang="en-AU" sz="2400" i="1" u="sng" dirty="0" smtClean="0"/>
          </a:p>
          <a:p>
            <a:endParaRPr lang="en-AU" dirty="0" smtClean="0"/>
          </a:p>
        </p:txBody>
      </p:sp>
      <p:sp>
        <p:nvSpPr>
          <p:cNvPr id="4" name="Rectangle 3"/>
          <p:cNvSpPr/>
          <p:nvPr/>
        </p:nvSpPr>
        <p:spPr>
          <a:xfrm>
            <a:off x="714348" y="4071942"/>
            <a:ext cx="764386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G2965</a:t>
            </a:r>
          </a:p>
          <a:p>
            <a:r>
              <a:rPr lang="el-GR" sz="2400" dirty="0" smtClean="0"/>
              <a:t>Κ</a:t>
            </a:r>
            <a:r>
              <a:rPr lang="vi-VN" sz="2400" dirty="0" smtClean="0"/>
              <a:t>ύων</a:t>
            </a:r>
            <a:r>
              <a:rPr lang="en-AU" sz="2400" dirty="0" smtClean="0"/>
              <a:t>  </a:t>
            </a:r>
            <a:r>
              <a:rPr lang="en-AU" sz="2400" dirty="0" err="1" smtClean="0"/>
              <a:t>kuōn</a:t>
            </a:r>
            <a:r>
              <a:rPr lang="en-AU" sz="2400" dirty="0" smtClean="0"/>
              <a:t>  </a:t>
            </a:r>
            <a:r>
              <a:rPr lang="en-AU" sz="2400" i="1" dirty="0" err="1" smtClean="0"/>
              <a:t>koo'-ohn</a:t>
            </a:r>
            <a:endParaRPr lang="en-AU" sz="2400" i="1" dirty="0" smtClean="0"/>
          </a:p>
          <a:p>
            <a:r>
              <a:rPr lang="en-AU" sz="2400" dirty="0" smtClean="0"/>
              <a:t>A primary word; a </a:t>
            </a:r>
            <a:r>
              <a:rPr lang="en-AU" sz="2400" i="1" dirty="0" smtClean="0"/>
              <a:t>dog (“hound”), (literally or figuratively): - dog</a:t>
            </a:r>
            <a:r>
              <a:rPr lang="en-AU" sz="2800" i="1" dirty="0" smtClean="0"/>
              <a:t>.</a:t>
            </a:r>
          </a:p>
          <a:p>
            <a:endParaRPr lang="en-AU" dirty="0" smtClean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14282" y="285728"/>
            <a:ext cx="2826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4000" dirty="0" smtClean="0">
                <a:latin typeface="Calibri" pitchFamily="34" charset="0"/>
              </a:rPr>
              <a:t>Worship.......</a:t>
            </a:r>
            <a:endParaRPr lang="en-AU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28596" y="0"/>
            <a:ext cx="5523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4000" dirty="0" smtClean="0">
                <a:latin typeface="Calibri" pitchFamily="34" charset="0"/>
              </a:rPr>
              <a:t>Understanding Terms.......</a:t>
            </a:r>
            <a:endParaRPr lang="en-AU" sz="40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1573588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H113</a:t>
            </a:r>
          </a:p>
          <a:p>
            <a:r>
              <a:rPr lang="en-AU" sz="2400" dirty="0" smtClean="0"/>
              <a:t>'</a:t>
            </a:r>
            <a:r>
              <a:rPr lang="en-AU" sz="2400" dirty="0" err="1" smtClean="0"/>
              <a:t>âdôn</a:t>
            </a:r>
            <a:endParaRPr lang="en-AU" sz="2400" i="1" dirty="0" smtClean="0"/>
          </a:p>
          <a:p>
            <a:r>
              <a:rPr lang="en-AU" sz="2400" dirty="0" smtClean="0"/>
              <a:t>From an unused root (meaning to </a:t>
            </a:r>
            <a:r>
              <a:rPr lang="en-AU" sz="2400" b="1" i="1" u="sng" dirty="0" smtClean="0"/>
              <a:t>rule</a:t>
            </a:r>
            <a:r>
              <a:rPr lang="en-AU" sz="2400" i="1" dirty="0" smtClean="0"/>
              <a:t>); </a:t>
            </a:r>
            <a:r>
              <a:rPr lang="en-AU" sz="2400" b="1" i="1" u="sng" dirty="0" smtClean="0"/>
              <a:t>sovereign</a:t>
            </a:r>
            <a:r>
              <a:rPr lang="en-AU" sz="2400" i="1" dirty="0" smtClean="0"/>
              <a:t>, that is, </a:t>
            </a:r>
            <a:r>
              <a:rPr lang="en-AU" sz="2400" b="1" i="1" u="sng" dirty="0" smtClean="0"/>
              <a:t>controller</a:t>
            </a:r>
            <a:r>
              <a:rPr lang="en-AU" sz="2400" i="1" dirty="0" smtClean="0"/>
              <a:t> (human or divine):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910" y="3889252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G2962</a:t>
            </a:r>
          </a:p>
          <a:p>
            <a:r>
              <a:rPr lang="en-AU" sz="2400" dirty="0" err="1" smtClean="0"/>
              <a:t>Kurios</a:t>
            </a:r>
            <a:endParaRPr lang="en-AU" sz="2400" i="1" dirty="0" smtClean="0"/>
          </a:p>
          <a:p>
            <a:r>
              <a:rPr lang="en-AU" sz="2400" dirty="0" smtClean="0"/>
              <a:t>(</a:t>
            </a:r>
            <a:r>
              <a:rPr lang="en-AU" sz="2400" b="1" i="1" u="sng" dirty="0" smtClean="0"/>
              <a:t>supremacy</a:t>
            </a:r>
            <a:r>
              <a:rPr lang="en-AU" sz="2400" i="1" dirty="0" smtClean="0"/>
              <a:t>); </a:t>
            </a:r>
            <a:r>
              <a:rPr lang="en-AU" sz="2400" b="1" i="1" u="sng" dirty="0" smtClean="0"/>
              <a:t>supreme</a:t>
            </a:r>
            <a:r>
              <a:rPr lang="en-AU" sz="2400" i="1" dirty="0" smtClean="0"/>
              <a:t> in </a:t>
            </a:r>
            <a:r>
              <a:rPr lang="en-AU" sz="2400" b="1" i="1" u="sng" dirty="0" smtClean="0"/>
              <a:t>authority</a:t>
            </a:r>
            <a:r>
              <a:rPr lang="en-AU" sz="2400" i="1" dirty="0" smtClean="0"/>
              <a:t>, that is, (as noun) </a:t>
            </a:r>
            <a:r>
              <a:rPr lang="en-AU" sz="2400" b="1" i="1" u="sng" dirty="0" smtClean="0"/>
              <a:t>controller</a:t>
            </a:r>
            <a:r>
              <a:rPr lang="en-AU" sz="2400" i="1" dirty="0" smtClean="0"/>
              <a:t>; </a:t>
            </a:r>
          </a:p>
          <a:p>
            <a:endParaRPr lang="en-AU" sz="2400" dirty="0" smtClean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71472" y="1181385"/>
            <a:ext cx="3747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400" b="1" dirty="0" smtClean="0">
                <a:latin typeface="Calibri" pitchFamily="34" charset="0"/>
              </a:rPr>
              <a:t>Old test Hebrew - </a:t>
            </a:r>
            <a:r>
              <a:rPr lang="en-AU" sz="2400" b="1" dirty="0" err="1" smtClean="0">
                <a:latin typeface="Calibri" pitchFamily="34" charset="0"/>
              </a:rPr>
              <a:t>Adon</a:t>
            </a:r>
            <a:r>
              <a:rPr lang="en-AU" sz="2400" b="1" dirty="0" smtClean="0">
                <a:latin typeface="Calibri" pitchFamily="34" charset="0"/>
              </a:rPr>
              <a:t>.......</a:t>
            </a:r>
            <a:endParaRPr lang="en-AU" sz="2400" b="1" dirty="0">
              <a:latin typeface="Calibri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42910" y="3532062"/>
            <a:ext cx="3761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400" b="1" dirty="0" smtClean="0">
                <a:latin typeface="Calibri" pitchFamily="34" charset="0"/>
              </a:rPr>
              <a:t>New test Greek - </a:t>
            </a:r>
            <a:r>
              <a:rPr lang="en-AU" sz="2400" b="1" dirty="0" err="1" smtClean="0">
                <a:latin typeface="Calibri" pitchFamily="34" charset="0"/>
              </a:rPr>
              <a:t>Kurios</a:t>
            </a:r>
            <a:r>
              <a:rPr lang="en-AU" sz="2400" b="1" dirty="0" smtClean="0">
                <a:latin typeface="Calibri" pitchFamily="34" charset="0"/>
              </a:rPr>
              <a:t>.......</a:t>
            </a:r>
            <a:endParaRPr lang="en-A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26689</TotalTime>
  <Words>2017</Words>
  <Application>Microsoft Office PowerPoint</Application>
  <PresentationFormat>On-screen Show (4:3)</PresentationFormat>
  <Paragraphs>354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</dc:creator>
  <cp:lastModifiedBy>Simon</cp:lastModifiedBy>
  <cp:revision>116</cp:revision>
  <dcterms:created xsi:type="dcterms:W3CDTF">2009-01-16T07:40:16Z</dcterms:created>
  <dcterms:modified xsi:type="dcterms:W3CDTF">2011-06-22T18:20:11Z</dcterms:modified>
</cp:coreProperties>
</file>