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74" r:id="rId2"/>
    <p:sldId id="414" r:id="rId3"/>
    <p:sldId id="427" r:id="rId4"/>
    <p:sldId id="428" r:id="rId5"/>
    <p:sldId id="433" r:id="rId6"/>
    <p:sldId id="417" r:id="rId7"/>
    <p:sldId id="506" r:id="rId8"/>
    <p:sldId id="466" r:id="rId9"/>
    <p:sldId id="482" r:id="rId10"/>
    <p:sldId id="471" r:id="rId11"/>
    <p:sldId id="472" r:id="rId12"/>
    <p:sldId id="473" r:id="rId13"/>
    <p:sldId id="474" r:id="rId14"/>
    <p:sldId id="475" r:id="rId15"/>
    <p:sldId id="476" r:id="rId16"/>
    <p:sldId id="477" r:id="rId17"/>
    <p:sldId id="478" r:id="rId18"/>
    <p:sldId id="480" r:id="rId19"/>
    <p:sldId id="483" r:id="rId20"/>
    <p:sldId id="484" r:id="rId21"/>
    <p:sldId id="485" r:id="rId22"/>
    <p:sldId id="486" r:id="rId23"/>
    <p:sldId id="487" r:id="rId24"/>
    <p:sldId id="488" r:id="rId25"/>
    <p:sldId id="489" r:id="rId26"/>
    <p:sldId id="490" r:id="rId27"/>
    <p:sldId id="481" r:id="rId28"/>
    <p:sldId id="496" r:id="rId29"/>
    <p:sldId id="510" r:id="rId30"/>
    <p:sldId id="495" r:id="rId31"/>
    <p:sldId id="467" r:id="rId32"/>
    <p:sldId id="469" r:id="rId33"/>
    <p:sldId id="468" r:id="rId34"/>
    <p:sldId id="507" r:id="rId35"/>
    <p:sldId id="463" r:id="rId36"/>
    <p:sldId id="511" r:id="rId37"/>
    <p:sldId id="508" r:id="rId38"/>
    <p:sldId id="445" r:id="rId39"/>
    <p:sldId id="462" r:id="rId40"/>
    <p:sldId id="497" r:id="rId41"/>
    <p:sldId id="498" r:id="rId42"/>
    <p:sldId id="499" r:id="rId43"/>
    <p:sldId id="500" r:id="rId44"/>
    <p:sldId id="377" r:id="rId45"/>
    <p:sldId id="373" r:id="rId46"/>
    <p:sldId id="374" r:id="rId47"/>
    <p:sldId id="375" r:id="rId48"/>
    <p:sldId id="370" r:id="rId49"/>
    <p:sldId id="369" r:id="rId50"/>
    <p:sldId id="376" r:id="rId51"/>
    <p:sldId id="440" r:id="rId52"/>
    <p:sldId id="441" r:id="rId53"/>
    <p:sldId id="444" r:id="rId54"/>
  </p:sldIdLst>
  <p:sldSz cx="9144000" cy="6858000" type="screen4x3"/>
  <p:notesSz cx="7077075" cy="9385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113" autoAdjust="0"/>
    <p:restoredTop sz="94660"/>
  </p:normalViewPr>
  <p:slideViewPr>
    <p:cSldViewPr>
      <p:cViewPr varScale="1">
        <p:scale>
          <a:sx n="73" d="100"/>
          <a:sy n="73" d="100"/>
        </p:scale>
        <p:origin x="-282" y="-108"/>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776" y="-96"/>
      </p:cViewPr>
      <p:guideLst>
        <p:guide orient="horz" pos="2956"/>
        <p:guide pos="223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265"/>
          </a:xfrm>
          <a:prstGeom prst="rect">
            <a:avLst/>
          </a:prstGeom>
        </p:spPr>
        <p:txBody>
          <a:bodyPr vert="horz" lIns="96551" tIns="48276" rIns="96551" bIns="48276" rtlCol="0"/>
          <a:lstStyle>
            <a:lvl1pPr algn="l">
              <a:defRPr sz="1300"/>
            </a:lvl1pPr>
          </a:lstStyle>
          <a:p>
            <a:endParaRPr lang="en-AU"/>
          </a:p>
        </p:txBody>
      </p:sp>
      <p:sp>
        <p:nvSpPr>
          <p:cNvPr id="3" name="Date Placeholder 2"/>
          <p:cNvSpPr>
            <a:spLocks noGrp="1"/>
          </p:cNvSpPr>
          <p:nvPr>
            <p:ph type="dt" sz="quarter" idx="1"/>
          </p:nvPr>
        </p:nvSpPr>
        <p:spPr>
          <a:xfrm>
            <a:off x="4008706" y="1"/>
            <a:ext cx="3066733" cy="469265"/>
          </a:xfrm>
          <a:prstGeom prst="rect">
            <a:avLst/>
          </a:prstGeom>
        </p:spPr>
        <p:txBody>
          <a:bodyPr vert="horz" lIns="96551" tIns="48276" rIns="96551" bIns="48276" rtlCol="0"/>
          <a:lstStyle>
            <a:lvl1pPr algn="r">
              <a:defRPr sz="1300"/>
            </a:lvl1pPr>
          </a:lstStyle>
          <a:p>
            <a:fld id="{49CD5D0A-7938-4660-8B7A-E3C13C190299}" type="datetimeFigureOut">
              <a:rPr lang="en-US" smtClean="0"/>
              <a:pPr/>
              <a:t>7/4/2011</a:t>
            </a:fld>
            <a:endParaRPr lang="en-AU"/>
          </a:p>
        </p:txBody>
      </p:sp>
      <p:sp>
        <p:nvSpPr>
          <p:cNvPr id="4" name="Footer Placeholder 3"/>
          <p:cNvSpPr>
            <a:spLocks noGrp="1"/>
          </p:cNvSpPr>
          <p:nvPr>
            <p:ph type="ftr" sz="quarter" idx="2"/>
          </p:nvPr>
        </p:nvSpPr>
        <p:spPr>
          <a:xfrm>
            <a:off x="0" y="8914407"/>
            <a:ext cx="3066733" cy="469265"/>
          </a:xfrm>
          <a:prstGeom prst="rect">
            <a:avLst/>
          </a:prstGeom>
        </p:spPr>
        <p:txBody>
          <a:bodyPr vert="horz" lIns="96551" tIns="48276" rIns="96551" bIns="48276" rtlCol="0" anchor="b"/>
          <a:lstStyle>
            <a:lvl1pPr algn="l">
              <a:defRPr sz="1300"/>
            </a:lvl1pPr>
          </a:lstStyle>
          <a:p>
            <a:endParaRPr lang="en-AU"/>
          </a:p>
        </p:txBody>
      </p:sp>
      <p:sp>
        <p:nvSpPr>
          <p:cNvPr id="5" name="Slide Number Placeholder 4"/>
          <p:cNvSpPr>
            <a:spLocks noGrp="1"/>
          </p:cNvSpPr>
          <p:nvPr>
            <p:ph type="sldNum" sz="quarter" idx="3"/>
          </p:nvPr>
        </p:nvSpPr>
        <p:spPr>
          <a:xfrm>
            <a:off x="4008706" y="8914407"/>
            <a:ext cx="3066733" cy="469265"/>
          </a:xfrm>
          <a:prstGeom prst="rect">
            <a:avLst/>
          </a:prstGeom>
        </p:spPr>
        <p:txBody>
          <a:bodyPr vert="horz" lIns="96551" tIns="48276" rIns="96551" bIns="48276" rtlCol="0" anchor="b"/>
          <a:lstStyle>
            <a:lvl1pPr algn="r">
              <a:defRPr sz="1300"/>
            </a:lvl1pPr>
          </a:lstStyle>
          <a:p>
            <a:fld id="{F084F27F-27ED-4C6A-A474-7AA181DAA206}"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265"/>
          </a:xfrm>
          <a:prstGeom prst="rect">
            <a:avLst/>
          </a:prstGeom>
        </p:spPr>
        <p:txBody>
          <a:bodyPr vert="horz" lIns="96551" tIns="48276" rIns="96551" bIns="48276" rtlCol="0"/>
          <a:lstStyle>
            <a:lvl1pPr algn="l" fontAlgn="auto">
              <a:spcBef>
                <a:spcPts val="0"/>
              </a:spcBef>
              <a:spcAft>
                <a:spcPts val="0"/>
              </a:spcAft>
              <a:defRPr sz="1300">
                <a:latin typeface="+mn-lt"/>
                <a:cs typeface="+mn-cs"/>
              </a:defRPr>
            </a:lvl1pPr>
          </a:lstStyle>
          <a:p>
            <a:pPr>
              <a:defRPr/>
            </a:pPr>
            <a:endParaRPr lang="en-AU"/>
          </a:p>
        </p:txBody>
      </p:sp>
      <p:sp>
        <p:nvSpPr>
          <p:cNvPr id="3" name="Date Placeholder 2"/>
          <p:cNvSpPr>
            <a:spLocks noGrp="1"/>
          </p:cNvSpPr>
          <p:nvPr>
            <p:ph type="dt" idx="1"/>
          </p:nvPr>
        </p:nvSpPr>
        <p:spPr>
          <a:xfrm>
            <a:off x="4008706" y="1"/>
            <a:ext cx="3066733" cy="469265"/>
          </a:xfrm>
          <a:prstGeom prst="rect">
            <a:avLst/>
          </a:prstGeom>
        </p:spPr>
        <p:txBody>
          <a:bodyPr vert="horz" lIns="96551" tIns="48276" rIns="96551" bIns="48276" rtlCol="0"/>
          <a:lstStyle>
            <a:lvl1pPr algn="r" fontAlgn="auto">
              <a:spcBef>
                <a:spcPts val="0"/>
              </a:spcBef>
              <a:spcAft>
                <a:spcPts val="0"/>
              </a:spcAft>
              <a:defRPr sz="1300">
                <a:latin typeface="+mn-lt"/>
                <a:cs typeface="+mn-cs"/>
              </a:defRPr>
            </a:lvl1pPr>
          </a:lstStyle>
          <a:p>
            <a:pPr>
              <a:defRPr/>
            </a:pPr>
            <a:fld id="{35315315-B56C-4726-9B00-8F67968EE6D8}" type="datetimeFigureOut">
              <a:rPr lang="en-US"/>
              <a:pPr>
                <a:defRPr/>
              </a:pPr>
              <a:t>7/4/2011</a:t>
            </a:fld>
            <a:endParaRPr lang="en-AU"/>
          </a:p>
        </p:txBody>
      </p:sp>
      <p:sp>
        <p:nvSpPr>
          <p:cNvPr id="4" name="Slide Image Placeholder 3"/>
          <p:cNvSpPr>
            <a:spLocks noGrp="1" noRot="1" noChangeAspect="1"/>
          </p:cNvSpPr>
          <p:nvPr>
            <p:ph type="sldImg" idx="2"/>
          </p:nvPr>
        </p:nvSpPr>
        <p:spPr>
          <a:xfrm>
            <a:off x="1192213" y="703263"/>
            <a:ext cx="4694237" cy="3519487"/>
          </a:xfrm>
          <a:prstGeom prst="rect">
            <a:avLst/>
          </a:prstGeom>
          <a:noFill/>
          <a:ln w="12700">
            <a:solidFill>
              <a:prstClr val="black"/>
            </a:solidFill>
          </a:ln>
        </p:spPr>
        <p:txBody>
          <a:bodyPr vert="horz" lIns="96551" tIns="48276" rIns="96551" bIns="48276" rtlCol="0" anchor="ctr"/>
          <a:lstStyle/>
          <a:p>
            <a:pPr lvl="0"/>
            <a:endParaRPr lang="en-AU" noProof="0" smtClean="0"/>
          </a:p>
        </p:txBody>
      </p:sp>
      <p:sp>
        <p:nvSpPr>
          <p:cNvPr id="5" name="Notes Placeholder 4"/>
          <p:cNvSpPr>
            <a:spLocks noGrp="1"/>
          </p:cNvSpPr>
          <p:nvPr>
            <p:ph type="body" sz="quarter" idx="3"/>
          </p:nvPr>
        </p:nvSpPr>
        <p:spPr>
          <a:xfrm>
            <a:off x="707708" y="4458018"/>
            <a:ext cx="5661660" cy="4223385"/>
          </a:xfrm>
          <a:prstGeom prst="rect">
            <a:avLst/>
          </a:prstGeom>
        </p:spPr>
        <p:txBody>
          <a:bodyPr vert="horz" lIns="96551" tIns="48276" rIns="96551" bIns="482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914407"/>
            <a:ext cx="3066733" cy="469265"/>
          </a:xfrm>
          <a:prstGeom prst="rect">
            <a:avLst/>
          </a:prstGeom>
        </p:spPr>
        <p:txBody>
          <a:bodyPr vert="horz" lIns="96551" tIns="48276" rIns="96551" bIns="48276" rtlCol="0" anchor="b"/>
          <a:lstStyle>
            <a:lvl1pPr algn="l" fontAlgn="auto">
              <a:spcBef>
                <a:spcPts val="0"/>
              </a:spcBef>
              <a:spcAft>
                <a:spcPts val="0"/>
              </a:spcAft>
              <a:defRPr sz="13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4008706" y="8914407"/>
            <a:ext cx="3066733" cy="469265"/>
          </a:xfrm>
          <a:prstGeom prst="rect">
            <a:avLst/>
          </a:prstGeom>
        </p:spPr>
        <p:txBody>
          <a:bodyPr vert="horz" lIns="96551" tIns="48276" rIns="96551" bIns="48276" rtlCol="0" anchor="b"/>
          <a:lstStyle>
            <a:lvl1pPr algn="r" fontAlgn="auto">
              <a:spcBef>
                <a:spcPts val="0"/>
              </a:spcBef>
              <a:spcAft>
                <a:spcPts val="0"/>
              </a:spcAft>
              <a:defRPr sz="1300">
                <a:latin typeface="+mn-lt"/>
                <a:cs typeface="+mn-cs"/>
              </a:defRPr>
            </a:lvl1pPr>
          </a:lstStyle>
          <a:p>
            <a:pPr>
              <a:defRPr/>
            </a:pPr>
            <a:fld id="{43E2BCDA-66F0-4E17-B5B3-2167AB40149C}"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1</a:t>
            </a:fld>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4131FA-9DE7-41EB-A36A-B774278AA0C8}" type="slidenum">
              <a:rPr lang="en-AU" smtClean="0"/>
              <a:pPr/>
              <a:t>10</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588AEDD-22B7-4593-AE7D-5D34471EABD9}" type="slidenum">
              <a:rPr lang="en-AU" smtClean="0"/>
              <a:pPr>
                <a:defRPr/>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588AEDD-22B7-4593-AE7D-5D34471EABD9}" type="slidenum">
              <a:rPr lang="en-AU" smtClean="0"/>
              <a:pPr>
                <a:defRPr/>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F19EF1-DD5C-49CC-9DBC-C9E4D7EA07B5}" type="slidenum">
              <a:rPr lang="en-AU" smtClean="0"/>
              <a:pPr/>
              <a:t>13</a:t>
            </a:fld>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C3BA01-9903-46A9-93E7-9501AAB7926D}" type="slidenum">
              <a:rPr lang="en-AU" smtClean="0"/>
              <a:pPr/>
              <a:t>14</a:t>
            </a:fld>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3F7295-63F0-4866-BBEC-E05E5DB5EC7F}" type="slidenum">
              <a:rPr lang="en-AU" smtClean="0"/>
              <a:pPr/>
              <a:t>15</a:t>
            </a:fld>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C67891-C36F-499D-8D51-13C96305C38A}" type="slidenum">
              <a:rPr lang="en-AU" smtClean="0"/>
              <a:pPr/>
              <a:t>16</a:t>
            </a:fld>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6C4ED7-429B-4C60-AFC4-8F7855501C7C}" type="slidenum">
              <a:rPr lang="en-AU" smtClean="0"/>
              <a:pPr/>
              <a:t>17</a:t>
            </a:fld>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18</a:t>
            </a:fld>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ECE651-6544-4F4B-BCE4-D56019F2D619}" type="slidenum">
              <a:rPr lang="en-AU" smtClean="0"/>
              <a:pPr/>
              <a:t>19</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2</a:t>
            </a:fld>
            <a:endParaRPr lang="en-A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D48800-828D-4CBA-B972-56B56F2A4F69}" type="slidenum">
              <a:rPr lang="en-AU" smtClean="0"/>
              <a:pPr/>
              <a:t>20</a:t>
            </a:fld>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D48800-828D-4CBA-B972-56B56F2A4F69}" type="slidenum">
              <a:rPr lang="en-AU" smtClean="0"/>
              <a:pPr/>
              <a:t>21</a:t>
            </a:fld>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3A8504-02F8-48D4-99FB-B7DEEF8646E4}" type="slidenum">
              <a:rPr lang="en-AU" smtClean="0"/>
              <a:pPr/>
              <a:t>22</a:t>
            </a:fld>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3A8504-02F8-48D4-99FB-B7DEEF8646E4}" type="slidenum">
              <a:rPr lang="en-AU" smtClean="0"/>
              <a:pPr/>
              <a:t>23</a:t>
            </a:fld>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9B2095-42EB-4193-8BF3-CBDC5C10C765}" type="slidenum">
              <a:rPr lang="en-AU" smtClean="0"/>
              <a:pPr/>
              <a:t>24</a:t>
            </a:fld>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5C4980-8347-4049-9DF4-682CD2F1586A}" type="slidenum">
              <a:rPr lang="en-AU" smtClean="0"/>
              <a:pPr/>
              <a:t>25</a:t>
            </a:fld>
            <a:endParaRPr lang="en-A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A8435C-21EC-43E7-B988-F01CA4F36C01}" type="slidenum">
              <a:rPr lang="en-AU" smtClean="0"/>
              <a:pPr/>
              <a:t>26</a:t>
            </a:fld>
            <a:endParaRPr lang="en-A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27</a:t>
            </a:fld>
            <a:endParaRPr lang="en-A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28</a:t>
            </a:fld>
            <a:endParaRPr lang="en-A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29</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3</a:t>
            </a:fld>
            <a:endParaRPr lang="en-A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30</a:t>
            </a:fld>
            <a:endParaRPr lang="en-A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31</a:t>
            </a:fld>
            <a:endParaRPr lang="en-A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32</a:t>
            </a:fld>
            <a:endParaRPr lang="en-A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33</a:t>
            </a:fld>
            <a:endParaRPr lang="en-A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34</a:t>
            </a:fld>
            <a:endParaRPr lang="en-A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35</a:t>
            </a:fld>
            <a:endParaRPr lang="en-A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36</a:t>
            </a:fld>
            <a:endParaRPr lang="en-A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37</a:t>
            </a:fld>
            <a:endParaRPr lang="en-AU"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38</a:t>
            </a:fld>
            <a:endParaRPr lang="en-AU"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C589A9-DB51-44AD-8BB9-F0E664670847}" type="slidenum">
              <a:rPr lang="en-AU" smtClean="0"/>
              <a:pPr fontAlgn="base">
                <a:spcBef>
                  <a:spcPct val="0"/>
                </a:spcBef>
                <a:spcAft>
                  <a:spcPct val="0"/>
                </a:spcAft>
                <a:defRPr/>
              </a:pPr>
              <a:t>39</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4</a:t>
            </a:fld>
            <a:endParaRPr lang="en-A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40</a:t>
            </a:fld>
            <a:endParaRPr lang="en-A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41</a:t>
            </a:fld>
            <a:endParaRPr lang="en-A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42</a:t>
            </a:fld>
            <a:endParaRPr lang="en-A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43</a:t>
            </a:fld>
            <a:endParaRPr lang="en-AU"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44</a:t>
            </a:fld>
            <a:endParaRPr lang="en-A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45</a:t>
            </a:fld>
            <a:endParaRPr lang="en-A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46</a:t>
            </a:fld>
            <a:endParaRPr lang="en-A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47</a:t>
            </a:fld>
            <a:endParaRPr lang="en-A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48</a:t>
            </a:fld>
            <a:endParaRPr lang="en-A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49</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5</a:t>
            </a:fld>
            <a:endParaRPr lang="en-A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50</a:t>
            </a:fld>
            <a:endParaRPr lang="en-A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51</a:t>
            </a:fld>
            <a:endParaRPr lang="en-A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52</a:t>
            </a:fld>
            <a:endParaRPr lang="en-A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352AD0-4581-40A7-B5A3-66734F62E04C}" type="slidenum">
              <a:rPr lang="en-AU" smtClean="0"/>
              <a:pPr/>
              <a:t>53</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6</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DC91C-994A-4CD8-856A-543624736CCA}" type="slidenum">
              <a:rPr lang="en-AU" smtClean="0"/>
              <a:pPr fontAlgn="base">
                <a:spcBef>
                  <a:spcPct val="0"/>
                </a:spcBef>
                <a:spcAft>
                  <a:spcPct val="0"/>
                </a:spcAft>
                <a:defRPr/>
              </a:pPr>
              <a:t>8</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43E2BCDA-66F0-4E17-B5B3-2167AB40149C}" type="slidenum">
              <a:rPr lang="en-AU" smtClean="0"/>
              <a:pPr>
                <a:defRPr/>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E28B96BC-75CB-4874-BB54-C48100A16E28}" type="datetimeFigureOut">
              <a:rPr lang="en-US"/>
              <a:pPr>
                <a:defRPr/>
              </a:pPr>
              <a:t>7/4/2011</a:t>
            </a:fld>
            <a:endParaRPr lang="en-AU"/>
          </a:p>
        </p:txBody>
      </p:sp>
      <p:sp>
        <p:nvSpPr>
          <p:cNvPr id="5" name="Footer Placeholder 4"/>
          <p:cNvSpPr>
            <a:spLocks noGrp="1"/>
          </p:cNvSpPr>
          <p:nvPr>
            <p:ph type="ftr" sz="quarter" idx="11"/>
          </p:nvPr>
        </p:nvSpPr>
        <p:spPr>
          <a:xfrm>
            <a:off x="3143240" y="5929330"/>
            <a:ext cx="2895600" cy="365125"/>
          </a:xfrm>
        </p:spPr>
        <p:txBody>
          <a:bodyPr/>
          <a:lstStyle>
            <a:lvl1pPr>
              <a:defRPr/>
            </a:lvl1pPr>
          </a:lstStyle>
          <a:p>
            <a:pPr>
              <a:defRPr/>
            </a:pP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226E844A-C237-400A-ADCA-032D7AF2F870}"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1F83DD0-DC26-4340-8A80-1C0FAF037FE5}" type="datetimeFigureOut">
              <a:rPr lang="en-US"/>
              <a:pPr>
                <a:defRPr/>
              </a:pPr>
              <a:t>7/4/2011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56961C6-52A3-4D51-AA3A-AC5808840FE7}"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77CE18B-02D7-42F4-9187-59D9F19250C7}" type="datetimeFigureOut">
              <a:rPr lang="en-US"/>
              <a:pPr>
                <a:defRPr/>
              </a:pPr>
              <a:t>7/4/2011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158C0C29-21C4-417D-959F-E7C411EDB349}"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9D864F7C-A253-4059-B9BC-487373C978C5}" type="datetimeFigureOut">
              <a:rPr lang="en-US"/>
              <a:pPr>
                <a:defRPr/>
              </a:pPr>
              <a:t>7/4/2011</a:t>
            </a:fld>
            <a:endParaRPr lang="en-AU"/>
          </a:p>
        </p:txBody>
      </p:sp>
      <p:sp>
        <p:nvSpPr>
          <p:cNvPr id="6" name="Slide Number Placeholder 5"/>
          <p:cNvSpPr>
            <a:spLocks noGrp="1"/>
          </p:cNvSpPr>
          <p:nvPr>
            <p:ph type="sldNum" sz="quarter" idx="12"/>
          </p:nvPr>
        </p:nvSpPr>
        <p:spPr/>
        <p:txBody>
          <a:bodyPr/>
          <a:lstStyle>
            <a:lvl1pPr>
              <a:defRPr/>
            </a:lvl1pPr>
          </a:lstStyle>
          <a:p>
            <a:pPr>
              <a:defRPr/>
            </a:pPr>
            <a:fld id="{1901B6F1-FCD1-475D-98D1-06E41C380E52}"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99DBE5-93F3-40A4-AD7D-99950D6597D4}" type="datetimeFigureOut">
              <a:rPr lang="en-US"/>
              <a:pPr>
                <a:defRPr/>
              </a:pPr>
              <a:t>7/4/2011</a:t>
            </a:fld>
            <a:endParaRPr lang="en-AU"/>
          </a:p>
        </p:txBody>
      </p:sp>
      <p:sp>
        <p:nvSpPr>
          <p:cNvPr id="5" name="Footer Placeholder 4"/>
          <p:cNvSpPr>
            <a:spLocks noGrp="1"/>
          </p:cNvSpPr>
          <p:nvPr>
            <p:ph type="ftr" sz="quarter" idx="11"/>
          </p:nvPr>
        </p:nvSpPr>
        <p:spPr>
          <a:xfrm>
            <a:off x="3143240" y="6072206"/>
            <a:ext cx="2895600" cy="365125"/>
          </a:xfrm>
        </p:spPr>
        <p:txBody>
          <a:bodyPr/>
          <a:lstStyle>
            <a:lvl1pPr>
              <a:defRPr/>
            </a:lvl1pPr>
          </a:lstStyle>
          <a:p>
            <a:pPr>
              <a:defRPr/>
            </a:pP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34EE0F48-BF29-4519-8075-8D8FE4A27CF0}"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120EC5D2-F152-49FE-86D2-82BD14780F2B}" type="datetimeFigureOut">
              <a:rPr lang="en-US"/>
              <a:pPr>
                <a:defRPr/>
              </a:pPr>
              <a:t>7/4/2011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dirty="0"/>
          </a:p>
        </p:txBody>
      </p:sp>
      <p:sp>
        <p:nvSpPr>
          <p:cNvPr id="7" name="Slide Number Placeholder 5"/>
          <p:cNvSpPr>
            <a:spLocks noGrp="1"/>
          </p:cNvSpPr>
          <p:nvPr>
            <p:ph type="sldNum" sz="quarter" idx="12"/>
          </p:nvPr>
        </p:nvSpPr>
        <p:spPr/>
        <p:txBody>
          <a:bodyPr/>
          <a:lstStyle>
            <a:lvl1pPr>
              <a:defRPr/>
            </a:lvl1pPr>
          </a:lstStyle>
          <a:p>
            <a:pPr>
              <a:defRPr/>
            </a:pPr>
            <a:fld id="{8C2E5A20-6966-4893-8193-2FD3142DCEC6}"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0F236B83-A88E-4CB1-9BC4-02F531870CF0}" type="datetimeFigureOut">
              <a:rPr lang="en-US"/>
              <a:pPr>
                <a:defRPr/>
              </a:pPr>
              <a:t>7/4/2011</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74F34F40-FD64-4817-96D4-ED7E12969850}"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1A5E362A-CF7D-4D2E-B1CA-EBAB590C5A21}" type="datetimeFigureOut">
              <a:rPr lang="en-US"/>
              <a:pPr>
                <a:defRPr/>
              </a:pPr>
              <a:t>7/4/2011</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857557AD-8177-424E-8696-FA541DDB4995}"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8CE076-7608-4D63-BF00-E934161F4055}" type="datetimeFigureOut">
              <a:rPr lang="en-US"/>
              <a:pPr>
                <a:defRPr/>
              </a:pPr>
              <a:t>7/4/2011</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6A7FC9E8-45AB-464A-B263-C8D7C483282C}"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54E086-A591-4EAD-8366-C2A2E47DA434}" type="datetimeFigureOut">
              <a:rPr lang="en-US"/>
              <a:pPr>
                <a:defRPr/>
              </a:pPr>
              <a:t>7/4/2011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75ABCB7A-9D4E-4D8F-A850-A8CBBCA99E04}"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B3A076-3B73-4085-A2CF-B33263780B15}" type="datetimeFigureOut">
              <a:rPr lang="en-US"/>
              <a:pPr>
                <a:defRPr/>
              </a:pPr>
              <a:t>7/4/2011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80EBED89-5984-413D-A922-60491DE8709B}"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54AF19-43B5-4C28-B0EE-7EAD4E6978B6}" type="datetimeFigureOut">
              <a:rPr lang="en-US"/>
              <a:pPr>
                <a:defRPr/>
              </a:pPr>
              <a:t>7/4/2011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8E5B160-35C4-45B5-B24F-0BB265FD93BA}"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714480" y="642918"/>
            <a:ext cx="5589992" cy="1200329"/>
          </a:xfrm>
          <a:prstGeom prst="rect">
            <a:avLst/>
          </a:prstGeom>
          <a:noFill/>
          <a:ln w="9525">
            <a:noFill/>
            <a:miter lim="800000"/>
            <a:headEnd/>
            <a:tailEnd/>
          </a:ln>
        </p:spPr>
        <p:txBody>
          <a:bodyPr wrap="none">
            <a:spAutoFit/>
          </a:bodyPr>
          <a:lstStyle/>
          <a:p>
            <a:pPr algn="ctr"/>
            <a:r>
              <a:rPr lang="en-AU" sz="3600" dirty="0" smtClean="0">
                <a:latin typeface="Calibri" pitchFamily="34" charset="0"/>
              </a:rPr>
              <a:t>“To Know Him”</a:t>
            </a:r>
          </a:p>
          <a:p>
            <a:pPr algn="ctr"/>
            <a:r>
              <a:rPr lang="en-AU" sz="3600" dirty="0" smtClean="0">
                <a:latin typeface="Calibri" pitchFamily="34" charset="0"/>
              </a:rPr>
              <a:t>The Name and Titles of Jesus</a:t>
            </a:r>
            <a:endParaRPr lang="en-AU" sz="3600" dirty="0">
              <a:latin typeface="Calibri" pitchFamily="34" charset="0"/>
            </a:endParaRPr>
          </a:p>
        </p:txBody>
      </p:sp>
      <p:sp>
        <p:nvSpPr>
          <p:cNvPr id="4" name="TextBox 3"/>
          <p:cNvSpPr txBox="1">
            <a:spLocks noChangeArrowheads="1"/>
          </p:cNvSpPr>
          <p:nvPr/>
        </p:nvSpPr>
        <p:spPr bwMode="auto">
          <a:xfrm>
            <a:off x="3571868" y="3857628"/>
            <a:ext cx="2056973" cy="707886"/>
          </a:xfrm>
          <a:prstGeom prst="rect">
            <a:avLst/>
          </a:prstGeom>
          <a:noFill/>
          <a:ln w="9525">
            <a:noFill/>
            <a:miter lim="800000"/>
            <a:headEnd/>
            <a:tailEnd/>
          </a:ln>
        </p:spPr>
        <p:txBody>
          <a:bodyPr wrap="none">
            <a:spAutoFit/>
          </a:bodyPr>
          <a:lstStyle/>
          <a:p>
            <a:r>
              <a:rPr lang="en-AU" sz="4000" dirty="0" smtClean="0">
                <a:latin typeface="Calibri" pitchFamily="34" charset="0"/>
              </a:rPr>
              <a:t>“Names”</a:t>
            </a:r>
            <a:endParaRPr lang="en-AU" sz="40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2"/>
          <p:cNvSpPr>
            <a:spLocks noChangeArrowheads="1" noChangeShapeType="1" noTextEdit="1"/>
          </p:cNvSpPr>
          <p:nvPr/>
        </p:nvSpPr>
        <p:spPr bwMode="auto">
          <a:xfrm>
            <a:off x="500063" y="260350"/>
            <a:ext cx="8001000" cy="647700"/>
          </a:xfrm>
          <a:prstGeom prst="rect">
            <a:avLst/>
          </a:prstGeom>
        </p:spPr>
        <p:txBody>
          <a:bodyPr wrap="none" fromWordArt="1">
            <a:prstTxWarp prst="textPlain">
              <a:avLst>
                <a:gd name="adj" fmla="val 50000"/>
              </a:avLst>
            </a:prstTxWarp>
          </a:bodyPr>
          <a:lstStyle/>
          <a:p>
            <a:pPr algn="ctr"/>
            <a:r>
              <a:rPr lang="en-AU"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The Frame for </a:t>
            </a:r>
            <a:r>
              <a:rPr lang="en-AU" sz="36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People </a:t>
            </a:r>
            <a:r>
              <a:rPr lang="en-AU"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Type Patterns</a:t>
            </a:r>
          </a:p>
        </p:txBody>
      </p:sp>
      <p:sp>
        <p:nvSpPr>
          <p:cNvPr id="47107" name="Text Box 3"/>
          <p:cNvSpPr txBox="1">
            <a:spLocks noChangeArrowheads="1"/>
          </p:cNvSpPr>
          <p:nvPr/>
        </p:nvSpPr>
        <p:spPr bwMode="auto">
          <a:xfrm>
            <a:off x="34925" y="1484313"/>
            <a:ext cx="1949450" cy="915987"/>
          </a:xfrm>
          <a:prstGeom prst="rect">
            <a:avLst/>
          </a:prstGeom>
          <a:noFill/>
          <a:ln w="9525">
            <a:noFill/>
            <a:miter lim="800000"/>
            <a:headEnd/>
            <a:tailEnd/>
          </a:ln>
        </p:spPr>
        <p:txBody>
          <a:bodyPr wrap="none">
            <a:spAutoFit/>
          </a:bodyPr>
          <a:lstStyle/>
          <a:p>
            <a:pPr algn="ctr"/>
            <a:r>
              <a:rPr lang="en-US" dirty="0"/>
              <a:t>Adam</a:t>
            </a:r>
          </a:p>
          <a:p>
            <a:pPr algn="ctr"/>
            <a:r>
              <a:rPr lang="en-US" dirty="0"/>
              <a:t>“The Son of God”</a:t>
            </a:r>
          </a:p>
          <a:p>
            <a:pPr algn="ctr"/>
            <a:r>
              <a:rPr lang="en-US" dirty="0">
                <a:solidFill>
                  <a:srgbClr val="00B0F0"/>
                </a:solidFill>
              </a:rPr>
              <a:t>The Christ</a:t>
            </a:r>
          </a:p>
        </p:txBody>
      </p:sp>
      <p:sp>
        <p:nvSpPr>
          <p:cNvPr id="47108" name="Text Box 4"/>
          <p:cNvSpPr txBox="1">
            <a:spLocks noChangeArrowheads="1"/>
          </p:cNvSpPr>
          <p:nvPr/>
        </p:nvSpPr>
        <p:spPr bwMode="auto">
          <a:xfrm>
            <a:off x="2843213" y="1412875"/>
            <a:ext cx="1492250" cy="1190625"/>
          </a:xfrm>
          <a:prstGeom prst="rect">
            <a:avLst/>
          </a:prstGeom>
          <a:noFill/>
          <a:ln w="9525">
            <a:noFill/>
            <a:miter lim="800000"/>
            <a:headEnd/>
            <a:tailEnd/>
          </a:ln>
        </p:spPr>
        <p:txBody>
          <a:bodyPr wrap="none">
            <a:spAutoFit/>
          </a:bodyPr>
          <a:lstStyle/>
          <a:p>
            <a:pPr algn="ctr"/>
            <a:r>
              <a:rPr lang="en-US" dirty="0"/>
              <a:t>Eve</a:t>
            </a:r>
          </a:p>
          <a:p>
            <a:pPr algn="ctr"/>
            <a:r>
              <a:rPr lang="en-US" dirty="0"/>
              <a:t>“The Mother </a:t>
            </a:r>
          </a:p>
          <a:p>
            <a:pPr algn="ctr"/>
            <a:r>
              <a:rPr lang="en-US" dirty="0"/>
              <a:t>of Living”</a:t>
            </a:r>
          </a:p>
          <a:p>
            <a:pPr algn="ctr"/>
            <a:r>
              <a:rPr lang="en-US" dirty="0">
                <a:solidFill>
                  <a:srgbClr val="00B0F0"/>
                </a:solidFill>
              </a:rPr>
              <a:t>The Ecclesia</a:t>
            </a:r>
          </a:p>
        </p:txBody>
      </p:sp>
      <p:sp>
        <p:nvSpPr>
          <p:cNvPr id="47109" name="Text Box 5"/>
          <p:cNvSpPr txBox="1">
            <a:spLocks noChangeArrowheads="1"/>
          </p:cNvSpPr>
          <p:nvPr/>
        </p:nvSpPr>
        <p:spPr bwMode="auto">
          <a:xfrm>
            <a:off x="4648200" y="1412875"/>
            <a:ext cx="1733550" cy="915988"/>
          </a:xfrm>
          <a:prstGeom prst="rect">
            <a:avLst/>
          </a:prstGeom>
          <a:noFill/>
          <a:ln w="9525">
            <a:noFill/>
            <a:miter lim="800000"/>
            <a:headEnd/>
            <a:tailEnd/>
          </a:ln>
        </p:spPr>
        <p:txBody>
          <a:bodyPr wrap="none">
            <a:spAutoFit/>
          </a:bodyPr>
          <a:lstStyle/>
          <a:p>
            <a:pPr algn="ctr"/>
            <a:r>
              <a:rPr lang="en-US" dirty="0"/>
              <a:t>Adam</a:t>
            </a:r>
          </a:p>
          <a:p>
            <a:pPr algn="ctr"/>
            <a:r>
              <a:rPr lang="en-US" dirty="0"/>
              <a:t>“The Sinner”</a:t>
            </a:r>
          </a:p>
          <a:p>
            <a:pPr algn="ctr"/>
            <a:r>
              <a:rPr lang="en-US" dirty="0">
                <a:solidFill>
                  <a:srgbClr val="FF0000"/>
                </a:solidFill>
              </a:rPr>
              <a:t>The Man of Sin</a:t>
            </a:r>
          </a:p>
        </p:txBody>
      </p:sp>
      <p:sp>
        <p:nvSpPr>
          <p:cNvPr id="47110" name="Text Box 6"/>
          <p:cNvSpPr txBox="1">
            <a:spLocks noChangeArrowheads="1"/>
          </p:cNvSpPr>
          <p:nvPr/>
        </p:nvSpPr>
        <p:spPr bwMode="auto">
          <a:xfrm>
            <a:off x="7353300" y="1412875"/>
            <a:ext cx="1682750" cy="915988"/>
          </a:xfrm>
          <a:prstGeom prst="rect">
            <a:avLst/>
          </a:prstGeom>
          <a:noFill/>
          <a:ln w="9525">
            <a:noFill/>
            <a:miter lim="800000"/>
            <a:headEnd/>
            <a:tailEnd/>
          </a:ln>
        </p:spPr>
        <p:txBody>
          <a:bodyPr wrap="none">
            <a:spAutoFit/>
          </a:bodyPr>
          <a:lstStyle/>
          <a:p>
            <a:pPr algn="ctr"/>
            <a:r>
              <a:rPr lang="en-US" dirty="0"/>
              <a:t>Eve</a:t>
            </a:r>
          </a:p>
          <a:p>
            <a:pPr algn="ctr"/>
            <a:r>
              <a:rPr lang="en-US" dirty="0"/>
              <a:t>“The Beguiled</a:t>
            </a:r>
            <a:r>
              <a:rPr lang="en-US" dirty="0">
                <a:solidFill>
                  <a:schemeClr val="bg1"/>
                </a:solidFill>
              </a:rPr>
              <a:t>”</a:t>
            </a:r>
          </a:p>
          <a:p>
            <a:pPr algn="ctr"/>
            <a:r>
              <a:rPr lang="en-US" dirty="0">
                <a:solidFill>
                  <a:srgbClr val="FF0000"/>
                </a:solidFill>
              </a:rPr>
              <a:t>The Beguiler</a:t>
            </a:r>
          </a:p>
        </p:txBody>
      </p:sp>
      <p:sp>
        <p:nvSpPr>
          <p:cNvPr id="47112" name="Text Box 8"/>
          <p:cNvSpPr txBox="1">
            <a:spLocks noChangeArrowheads="1"/>
          </p:cNvSpPr>
          <p:nvPr/>
        </p:nvSpPr>
        <p:spPr bwMode="auto">
          <a:xfrm>
            <a:off x="5830888" y="4076700"/>
            <a:ext cx="2190750" cy="915988"/>
          </a:xfrm>
          <a:prstGeom prst="rect">
            <a:avLst/>
          </a:prstGeom>
          <a:noFill/>
          <a:ln w="9525">
            <a:noFill/>
            <a:miter lim="800000"/>
            <a:headEnd/>
            <a:tailEnd/>
          </a:ln>
        </p:spPr>
        <p:txBody>
          <a:bodyPr wrap="none">
            <a:spAutoFit/>
          </a:bodyPr>
          <a:lstStyle/>
          <a:p>
            <a:pPr algn="ctr"/>
            <a:r>
              <a:rPr lang="en-US" dirty="0"/>
              <a:t>Cain</a:t>
            </a:r>
          </a:p>
          <a:p>
            <a:pPr algn="ctr"/>
            <a:r>
              <a:rPr lang="en-US" dirty="0"/>
              <a:t>“The Serpent Seed</a:t>
            </a:r>
            <a:r>
              <a:rPr lang="en-US" dirty="0">
                <a:solidFill>
                  <a:schemeClr val="bg1"/>
                </a:solidFill>
              </a:rPr>
              <a:t>”</a:t>
            </a:r>
          </a:p>
          <a:p>
            <a:pPr algn="ctr"/>
            <a:r>
              <a:rPr lang="en-US" dirty="0">
                <a:solidFill>
                  <a:srgbClr val="FF0000"/>
                </a:solidFill>
              </a:rPr>
              <a:t>The Carnal Mind</a:t>
            </a:r>
          </a:p>
        </p:txBody>
      </p:sp>
      <p:sp>
        <p:nvSpPr>
          <p:cNvPr id="47113" name="Text Box 9"/>
          <p:cNvSpPr txBox="1">
            <a:spLocks noChangeArrowheads="1"/>
          </p:cNvSpPr>
          <p:nvPr/>
        </p:nvSpPr>
        <p:spPr bwMode="auto">
          <a:xfrm>
            <a:off x="1219200" y="4149725"/>
            <a:ext cx="2343150" cy="915988"/>
          </a:xfrm>
          <a:prstGeom prst="rect">
            <a:avLst/>
          </a:prstGeom>
          <a:noFill/>
          <a:ln w="9525">
            <a:noFill/>
            <a:miter lim="800000"/>
            <a:headEnd/>
            <a:tailEnd/>
          </a:ln>
        </p:spPr>
        <p:txBody>
          <a:bodyPr wrap="none">
            <a:spAutoFit/>
          </a:bodyPr>
          <a:lstStyle/>
          <a:p>
            <a:pPr algn="ctr"/>
            <a:r>
              <a:rPr lang="en-US" dirty="0"/>
              <a:t>Abel</a:t>
            </a:r>
          </a:p>
          <a:p>
            <a:pPr algn="ctr"/>
            <a:r>
              <a:rPr lang="en-US" dirty="0"/>
              <a:t>“The Woman’s Seed</a:t>
            </a:r>
            <a:r>
              <a:rPr lang="en-US" dirty="0">
                <a:solidFill>
                  <a:schemeClr val="bg1"/>
                </a:solidFill>
              </a:rPr>
              <a:t>”</a:t>
            </a:r>
          </a:p>
          <a:p>
            <a:pPr algn="ctr"/>
            <a:r>
              <a:rPr lang="en-US" dirty="0">
                <a:solidFill>
                  <a:srgbClr val="00B0F0"/>
                </a:solidFill>
              </a:rPr>
              <a:t>The Mind of Spirit</a:t>
            </a:r>
          </a:p>
        </p:txBody>
      </p:sp>
      <p:sp>
        <p:nvSpPr>
          <p:cNvPr id="47114" name="Line 10"/>
          <p:cNvSpPr>
            <a:spLocks noChangeShapeType="1"/>
          </p:cNvSpPr>
          <p:nvPr/>
        </p:nvSpPr>
        <p:spPr bwMode="auto">
          <a:xfrm>
            <a:off x="3708400" y="4292600"/>
            <a:ext cx="1800225" cy="0"/>
          </a:xfrm>
          <a:prstGeom prst="line">
            <a:avLst/>
          </a:prstGeom>
          <a:noFill/>
          <a:ln w="79375">
            <a:solidFill>
              <a:srgbClr val="FFCC00"/>
            </a:solidFill>
            <a:round/>
            <a:headEnd type="stealth" w="med" len="med"/>
            <a:tailEnd type="stealth" w="med" len="med"/>
          </a:ln>
        </p:spPr>
        <p:txBody>
          <a:bodyPr/>
          <a:lstStyle/>
          <a:p>
            <a:endParaRPr lang="en-AU"/>
          </a:p>
        </p:txBody>
      </p:sp>
      <p:sp>
        <p:nvSpPr>
          <p:cNvPr id="47115" name="Text Box 11"/>
          <p:cNvSpPr txBox="1">
            <a:spLocks noChangeArrowheads="1"/>
          </p:cNvSpPr>
          <p:nvPr/>
        </p:nvSpPr>
        <p:spPr bwMode="auto">
          <a:xfrm>
            <a:off x="3708400" y="4221163"/>
            <a:ext cx="1873250" cy="914400"/>
          </a:xfrm>
          <a:prstGeom prst="rect">
            <a:avLst/>
          </a:prstGeom>
          <a:noFill/>
          <a:ln w="9525">
            <a:noFill/>
            <a:miter lim="800000"/>
            <a:headEnd/>
            <a:tailEnd/>
          </a:ln>
        </p:spPr>
        <p:txBody>
          <a:bodyPr>
            <a:spAutoFit/>
          </a:bodyPr>
          <a:lstStyle/>
          <a:p>
            <a:pPr algn="ctr"/>
            <a:r>
              <a:rPr lang="en-US" sz="5400" b="1">
                <a:solidFill>
                  <a:srgbClr val="FF0000"/>
                </a:solidFill>
                <a:latin typeface="Chiller" pitchFamily="82" charset="0"/>
              </a:rPr>
              <a:t>Enmity</a:t>
            </a:r>
          </a:p>
        </p:txBody>
      </p:sp>
      <p:sp>
        <p:nvSpPr>
          <p:cNvPr id="47116" name="Line 12"/>
          <p:cNvSpPr>
            <a:spLocks noChangeShapeType="1"/>
          </p:cNvSpPr>
          <p:nvPr/>
        </p:nvSpPr>
        <p:spPr bwMode="auto">
          <a:xfrm flipH="1">
            <a:off x="2411413" y="1916113"/>
            <a:ext cx="0" cy="2160587"/>
          </a:xfrm>
          <a:prstGeom prst="line">
            <a:avLst/>
          </a:prstGeom>
          <a:noFill/>
          <a:ln w="76200">
            <a:solidFill>
              <a:srgbClr val="3366FF"/>
            </a:solidFill>
            <a:round/>
            <a:headEnd/>
            <a:tailEnd type="triangle" w="med" len="med"/>
          </a:ln>
        </p:spPr>
        <p:txBody>
          <a:bodyPr/>
          <a:lstStyle/>
          <a:p>
            <a:endParaRPr lang="en-AU"/>
          </a:p>
        </p:txBody>
      </p:sp>
      <p:sp>
        <p:nvSpPr>
          <p:cNvPr id="47117" name="Line 13"/>
          <p:cNvSpPr>
            <a:spLocks noChangeShapeType="1"/>
          </p:cNvSpPr>
          <p:nvPr/>
        </p:nvSpPr>
        <p:spPr bwMode="auto">
          <a:xfrm flipH="1">
            <a:off x="6948488" y="1773238"/>
            <a:ext cx="0" cy="2087562"/>
          </a:xfrm>
          <a:prstGeom prst="line">
            <a:avLst/>
          </a:prstGeom>
          <a:noFill/>
          <a:ln w="76200">
            <a:solidFill>
              <a:srgbClr val="FF0000"/>
            </a:solidFill>
            <a:round/>
            <a:headEnd/>
            <a:tailEnd type="triangle" w="med" len="med"/>
          </a:ln>
        </p:spPr>
        <p:txBody>
          <a:bodyPr/>
          <a:lstStyle/>
          <a:p>
            <a:endParaRPr lang="en-AU"/>
          </a:p>
        </p:txBody>
      </p:sp>
      <p:sp>
        <p:nvSpPr>
          <p:cNvPr id="47118" name="Line 14"/>
          <p:cNvSpPr>
            <a:spLocks noChangeShapeType="1"/>
          </p:cNvSpPr>
          <p:nvPr/>
        </p:nvSpPr>
        <p:spPr bwMode="auto">
          <a:xfrm>
            <a:off x="1979613" y="1916113"/>
            <a:ext cx="792162" cy="0"/>
          </a:xfrm>
          <a:prstGeom prst="line">
            <a:avLst/>
          </a:prstGeom>
          <a:noFill/>
          <a:ln w="76200">
            <a:solidFill>
              <a:srgbClr val="3366FF"/>
            </a:solidFill>
            <a:round/>
            <a:headEnd/>
            <a:tailEnd/>
          </a:ln>
        </p:spPr>
        <p:txBody>
          <a:bodyPr/>
          <a:lstStyle/>
          <a:p>
            <a:endParaRPr lang="en-AU"/>
          </a:p>
        </p:txBody>
      </p:sp>
      <p:sp>
        <p:nvSpPr>
          <p:cNvPr id="47119" name="Line 15"/>
          <p:cNvSpPr>
            <a:spLocks noChangeShapeType="1"/>
          </p:cNvSpPr>
          <p:nvPr/>
        </p:nvSpPr>
        <p:spPr bwMode="auto">
          <a:xfrm>
            <a:off x="6443663" y="1773238"/>
            <a:ext cx="936625" cy="0"/>
          </a:xfrm>
          <a:prstGeom prst="line">
            <a:avLst/>
          </a:prstGeom>
          <a:noFill/>
          <a:ln w="76200">
            <a:solidFill>
              <a:srgbClr val="FF0000"/>
            </a:solidFill>
            <a:round/>
            <a:headEnd/>
            <a:tailEnd/>
          </a:ln>
        </p:spPr>
        <p:txBody>
          <a:bodyPr/>
          <a:lstStyle/>
          <a:p>
            <a:endParaRPr lang="en-AU"/>
          </a:p>
        </p:txBody>
      </p:sp>
      <p:sp>
        <p:nvSpPr>
          <p:cNvPr id="47120" name="Text Box 16"/>
          <p:cNvSpPr txBox="1">
            <a:spLocks noChangeArrowheads="1"/>
          </p:cNvSpPr>
          <p:nvPr/>
        </p:nvSpPr>
        <p:spPr bwMode="auto">
          <a:xfrm>
            <a:off x="3929058" y="3929066"/>
            <a:ext cx="1123950" cy="366713"/>
          </a:xfrm>
          <a:prstGeom prst="rect">
            <a:avLst/>
          </a:prstGeom>
          <a:noFill/>
          <a:ln w="9525">
            <a:noFill/>
            <a:miter lim="800000"/>
            <a:headEnd/>
            <a:tailEnd/>
          </a:ln>
        </p:spPr>
        <p:txBody>
          <a:bodyPr wrap="none">
            <a:spAutoFit/>
          </a:bodyPr>
          <a:lstStyle/>
          <a:p>
            <a:pPr algn="ctr"/>
            <a:r>
              <a:rPr lang="en-US" dirty="0"/>
              <a:t>Gen 3:15</a:t>
            </a:r>
          </a:p>
        </p:txBody>
      </p:sp>
      <p:sp>
        <p:nvSpPr>
          <p:cNvPr id="47121" name="Line 17"/>
          <p:cNvSpPr>
            <a:spLocks noChangeShapeType="1"/>
          </p:cNvSpPr>
          <p:nvPr/>
        </p:nvSpPr>
        <p:spPr bwMode="auto">
          <a:xfrm>
            <a:off x="2411413" y="5084763"/>
            <a:ext cx="1728787" cy="1152525"/>
          </a:xfrm>
          <a:prstGeom prst="line">
            <a:avLst/>
          </a:prstGeom>
          <a:noFill/>
          <a:ln w="76200">
            <a:solidFill>
              <a:srgbClr val="3366FF"/>
            </a:solidFill>
            <a:round/>
            <a:headEnd/>
            <a:tailEnd type="triangle" w="med" len="med"/>
          </a:ln>
        </p:spPr>
        <p:txBody>
          <a:bodyPr/>
          <a:lstStyle/>
          <a:p>
            <a:endParaRPr lang="en-AU"/>
          </a:p>
        </p:txBody>
      </p:sp>
      <p:sp>
        <p:nvSpPr>
          <p:cNvPr id="47122" name="Line 18"/>
          <p:cNvSpPr>
            <a:spLocks noChangeShapeType="1"/>
          </p:cNvSpPr>
          <p:nvPr/>
        </p:nvSpPr>
        <p:spPr bwMode="auto">
          <a:xfrm flipH="1">
            <a:off x="4932363" y="5013325"/>
            <a:ext cx="2087562" cy="863600"/>
          </a:xfrm>
          <a:prstGeom prst="line">
            <a:avLst/>
          </a:prstGeom>
          <a:noFill/>
          <a:ln w="76200">
            <a:solidFill>
              <a:srgbClr val="FF0000"/>
            </a:solidFill>
            <a:round/>
            <a:headEnd/>
            <a:tailEnd type="oval" w="med" len="med"/>
          </a:ln>
        </p:spPr>
        <p:txBody>
          <a:bodyPr/>
          <a:lstStyle/>
          <a:p>
            <a:endParaRPr lang="en-AU"/>
          </a:p>
        </p:txBody>
      </p:sp>
      <p:sp>
        <p:nvSpPr>
          <p:cNvPr id="47123" name="Text Box 19"/>
          <p:cNvSpPr txBox="1">
            <a:spLocks noChangeArrowheads="1"/>
          </p:cNvSpPr>
          <p:nvPr/>
        </p:nvSpPr>
        <p:spPr bwMode="auto">
          <a:xfrm>
            <a:off x="3708400" y="6308725"/>
            <a:ext cx="1187450" cy="366713"/>
          </a:xfrm>
          <a:prstGeom prst="rect">
            <a:avLst/>
          </a:prstGeom>
          <a:noFill/>
          <a:ln w="9525">
            <a:noFill/>
            <a:miter lim="800000"/>
            <a:headEnd/>
            <a:tailEnd/>
          </a:ln>
        </p:spPr>
        <p:txBody>
          <a:bodyPr wrap="none">
            <a:spAutoFit/>
          </a:bodyPr>
          <a:lstStyle/>
          <a:p>
            <a:r>
              <a:rPr lang="en-US">
                <a:solidFill>
                  <a:srgbClr val="3366FF"/>
                </a:solidFill>
              </a:rPr>
              <a:t>Victorious</a:t>
            </a:r>
          </a:p>
        </p:txBody>
      </p:sp>
      <p:sp>
        <p:nvSpPr>
          <p:cNvPr id="47124" name="Text Box 20"/>
          <p:cNvSpPr txBox="1">
            <a:spLocks noChangeArrowheads="1"/>
          </p:cNvSpPr>
          <p:nvPr/>
        </p:nvSpPr>
        <p:spPr bwMode="auto">
          <a:xfrm>
            <a:off x="4859338" y="5949950"/>
            <a:ext cx="1225550" cy="366713"/>
          </a:xfrm>
          <a:prstGeom prst="rect">
            <a:avLst/>
          </a:prstGeom>
          <a:noFill/>
          <a:ln w="9525">
            <a:noFill/>
            <a:miter lim="800000"/>
            <a:headEnd/>
            <a:tailEnd/>
          </a:ln>
        </p:spPr>
        <p:txBody>
          <a:bodyPr wrap="none">
            <a:spAutoFit/>
          </a:bodyPr>
          <a:lstStyle/>
          <a:p>
            <a:r>
              <a:rPr lang="en-US">
                <a:solidFill>
                  <a:srgbClr val="FF0000"/>
                </a:solidFill>
              </a:rPr>
              <a:t>Destroyed</a:t>
            </a:r>
          </a:p>
        </p:txBody>
      </p:sp>
      <p:pic>
        <p:nvPicPr>
          <p:cNvPr id="47125" name="Picture 22"/>
          <p:cNvPicPr>
            <a:picLocks noChangeAspect="1" noChangeArrowheads="1"/>
          </p:cNvPicPr>
          <p:nvPr/>
        </p:nvPicPr>
        <p:blipFill>
          <a:blip r:embed="rId3"/>
          <a:srcRect/>
          <a:stretch>
            <a:fillRect/>
          </a:stretch>
        </p:blipFill>
        <p:spPr bwMode="auto">
          <a:xfrm>
            <a:off x="4286250" y="5429250"/>
            <a:ext cx="642938" cy="396875"/>
          </a:xfrm>
          <a:prstGeom prst="rect">
            <a:avLst/>
          </a:prstGeom>
          <a:noFill/>
          <a:ln w="9525">
            <a:noFill/>
            <a:miter lim="800000"/>
            <a:headEnd/>
            <a:tailEnd/>
          </a:ln>
        </p:spPr>
      </p:pic>
      <p:sp>
        <p:nvSpPr>
          <p:cNvPr id="47126" name="AutoShape 23"/>
          <p:cNvSpPr>
            <a:spLocks noChangeArrowheads="1"/>
          </p:cNvSpPr>
          <p:nvPr/>
        </p:nvSpPr>
        <p:spPr bwMode="auto">
          <a:xfrm>
            <a:off x="4140200" y="5734050"/>
            <a:ext cx="936625" cy="431800"/>
          </a:xfrm>
          <a:prstGeom prst="irregularSeal2">
            <a:avLst/>
          </a:prstGeom>
          <a:solidFill>
            <a:srgbClr val="FFFF00"/>
          </a:solidFill>
          <a:ln w="9525">
            <a:solidFill>
              <a:schemeClr val="tx1"/>
            </a:solidFill>
            <a:miter lim="800000"/>
            <a:headEnd/>
            <a:tailEnd/>
          </a:ln>
        </p:spPr>
        <p:txBody>
          <a:bodyPr wrap="none" anchor="ctr"/>
          <a:lstStyle/>
          <a:p>
            <a:endParaRPr lang="en-AU"/>
          </a:p>
        </p:txBody>
      </p:sp>
      <p:pic>
        <p:nvPicPr>
          <p:cNvPr id="47133" name="Picture 21"/>
          <p:cNvPicPr>
            <a:picLocks noChangeAspect="1" noChangeArrowheads="1"/>
          </p:cNvPicPr>
          <p:nvPr/>
        </p:nvPicPr>
        <p:blipFill>
          <a:blip r:embed="rId4"/>
          <a:srcRect/>
          <a:stretch>
            <a:fillRect/>
          </a:stretch>
        </p:blipFill>
        <p:spPr bwMode="auto">
          <a:xfrm>
            <a:off x="4286250" y="4929188"/>
            <a:ext cx="649288" cy="49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ChangeAspect="1"/>
          </p:cNvGrpSpPr>
          <p:nvPr/>
        </p:nvGrpSpPr>
        <p:grpSpPr bwMode="auto">
          <a:xfrm>
            <a:off x="0" y="0"/>
            <a:ext cx="9144000" cy="6872288"/>
            <a:chOff x="2498" y="3885"/>
            <a:chExt cx="10583" cy="9664"/>
          </a:xfrm>
        </p:grpSpPr>
        <p:sp>
          <p:nvSpPr>
            <p:cNvPr id="13316" name="AutoShape 4"/>
            <p:cNvSpPr>
              <a:spLocks noChangeAspect="1" noChangeArrowheads="1"/>
            </p:cNvSpPr>
            <p:nvPr/>
          </p:nvSpPr>
          <p:spPr bwMode="auto">
            <a:xfrm>
              <a:off x="2498" y="3885"/>
              <a:ext cx="10583" cy="9664"/>
            </a:xfrm>
            <a:prstGeom prst="rect">
              <a:avLst/>
            </a:prstGeom>
            <a:noFill/>
            <a:ln w="31750">
              <a:pattFill prst="pct80">
                <a:fgClr>
                  <a:srgbClr val="000000"/>
                </a:fgClr>
                <a:bgClr>
                  <a:srgbClr val="FFFFFF"/>
                </a:bgClr>
              </a:pattFill>
              <a:miter lim="800000"/>
              <a:headEnd/>
              <a:tailEnd/>
            </a:ln>
          </p:spPr>
          <p:txBody>
            <a:bodyPr/>
            <a:lstStyle/>
            <a:p>
              <a:endParaRPr lang="en-AU"/>
            </a:p>
          </p:txBody>
        </p:sp>
        <p:sp>
          <p:nvSpPr>
            <p:cNvPr id="13317" name="AutoShape 5"/>
            <p:cNvSpPr>
              <a:spLocks noChangeArrowheads="1"/>
            </p:cNvSpPr>
            <p:nvPr/>
          </p:nvSpPr>
          <p:spPr bwMode="auto">
            <a:xfrm>
              <a:off x="2717" y="4110"/>
              <a:ext cx="5177" cy="9214"/>
            </a:xfrm>
            <a:prstGeom prst="roundRect">
              <a:avLst>
                <a:gd name="adj" fmla="val 16667"/>
              </a:avLst>
            </a:prstGeom>
            <a:solidFill>
              <a:srgbClr val="BBE0E3"/>
            </a:solidFill>
            <a:ln w="9525">
              <a:solidFill>
                <a:srgbClr val="000000"/>
              </a:solidFill>
              <a:round/>
              <a:headEnd/>
              <a:tailEnd/>
            </a:ln>
          </p:spPr>
          <p:txBody>
            <a:bodyPr lIns="63094" tIns="31547" rIns="63094" bIns="31547" anchor="ctr"/>
            <a:lstStyle/>
            <a:p>
              <a:pPr algn="ctr"/>
              <a:r>
                <a:rPr lang="en-US" sz="2000">
                  <a:solidFill>
                    <a:srgbClr val="000000"/>
                  </a:solidFill>
                </a:rPr>
                <a:t>Adam the earthy</a:t>
              </a:r>
            </a:p>
            <a:p>
              <a:pPr algn="ctr"/>
              <a:r>
                <a:rPr lang="en-US" sz="2000">
                  <a:solidFill>
                    <a:srgbClr val="000000"/>
                  </a:solidFill>
                </a:rPr>
                <a:t>Abel the murdered seed</a:t>
              </a:r>
            </a:p>
            <a:p>
              <a:pPr algn="ctr"/>
              <a:r>
                <a:rPr lang="en-US" sz="2000">
                  <a:solidFill>
                    <a:srgbClr val="000000"/>
                  </a:solidFill>
                </a:rPr>
                <a:t>Noah the builder of the Ark</a:t>
              </a:r>
            </a:p>
            <a:p>
              <a:pPr algn="ctr"/>
              <a:r>
                <a:rPr lang="en-US" sz="2000">
                  <a:solidFill>
                    <a:srgbClr val="000000"/>
                  </a:solidFill>
                </a:rPr>
                <a:t>Abraham the Father</a:t>
              </a:r>
            </a:p>
            <a:p>
              <a:pPr algn="ctr"/>
              <a:r>
                <a:rPr lang="en-US" sz="2000">
                  <a:solidFill>
                    <a:srgbClr val="000000"/>
                  </a:solidFill>
                </a:rPr>
                <a:t>Melchizedek – King Priest</a:t>
              </a:r>
            </a:p>
            <a:p>
              <a:pPr algn="ctr"/>
              <a:r>
                <a:rPr lang="en-US" sz="2000">
                  <a:solidFill>
                    <a:srgbClr val="000000"/>
                  </a:solidFill>
                </a:rPr>
                <a:t>Isaac the promised seed</a:t>
              </a:r>
            </a:p>
            <a:p>
              <a:pPr algn="ctr"/>
              <a:r>
                <a:rPr lang="en-US" sz="2000">
                  <a:solidFill>
                    <a:srgbClr val="000000"/>
                  </a:solidFill>
                </a:rPr>
                <a:t>Israel –Prince with God</a:t>
              </a:r>
            </a:p>
            <a:p>
              <a:pPr algn="ctr"/>
              <a:r>
                <a:rPr lang="en-US" sz="2000">
                  <a:solidFill>
                    <a:srgbClr val="000000"/>
                  </a:solidFill>
                </a:rPr>
                <a:t>Joseph the rejected saviour</a:t>
              </a:r>
            </a:p>
            <a:p>
              <a:pPr algn="ctr"/>
              <a:r>
                <a:rPr lang="en-US" sz="2000">
                  <a:solidFill>
                    <a:srgbClr val="000000"/>
                  </a:solidFill>
                </a:rPr>
                <a:t>Moses the leader out of Egypt</a:t>
              </a:r>
            </a:p>
            <a:p>
              <a:pPr algn="ctr"/>
              <a:r>
                <a:rPr lang="en-US" sz="2000">
                  <a:solidFill>
                    <a:srgbClr val="000000"/>
                  </a:solidFill>
                </a:rPr>
                <a:t>Aaron the High Priest</a:t>
              </a:r>
            </a:p>
            <a:p>
              <a:pPr algn="ctr"/>
              <a:r>
                <a:rPr lang="en-US" sz="2000">
                  <a:solidFill>
                    <a:srgbClr val="000000"/>
                  </a:solidFill>
                </a:rPr>
                <a:t>Joshua the conqueror </a:t>
              </a:r>
            </a:p>
            <a:p>
              <a:pPr algn="ctr"/>
              <a:r>
                <a:rPr lang="en-US" sz="2000">
                  <a:solidFill>
                    <a:srgbClr val="000000"/>
                  </a:solidFill>
                </a:rPr>
                <a:t>Samson destroyer of Philistines</a:t>
              </a:r>
            </a:p>
            <a:p>
              <a:pPr algn="ctr"/>
              <a:r>
                <a:rPr lang="en-US" sz="2000">
                  <a:solidFill>
                    <a:srgbClr val="000000"/>
                  </a:solidFill>
                </a:rPr>
                <a:t>Gideon the destroyer of idolatry</a:t>
              </a:r>
            </a:p>
            <a:p>
              <a:pPr algn="ctr"/>
              <a:r>
                <a:rPr lang="en-US" sz="2000">
                  <a:solidFill>
                    <a:srgbClr val="000000"/>
                  </a:solidFill>
                </a:rPr>
                <a:t>Samuel – the seer</a:t>
              </a:r>
            </a:p>
            <a:p>
              <a:pPr algn="ctr"/>
              <a:r>
                <a:rPr lang="en-US" sz="2000">
                  <a:solidFill>
                    <a:srgbClr val="000000"/>
                  </a:solidFill>
                </a:rPr>
                <a:t>David the King</a:t>
              </a:r>
            </a:p>
            <a:p>
              <a:pPr algn="ctr"/>
              <a:r>
                <a:rPr lang="en-US" sz="2000">
                  <a:solidFill>
                    <a:srgbClr val="000000"/>
                  </a:solidFill>
                </a:rPr>
                <a:t>David the Captain</a:t>
              </a:r>
            </a:p>
            <a:p>
              <a:pPr algn="ctr"/>
              <a:r>
                <a:rPr lang="en-US" sz="2000">
                  <a:solidFill>
                    <a:srgbClr val="000000"/>
                  </a:solidFill>
                </a:rPr>
                <a:t>Solomon the peaceful</a:t>
              </a:r>
            </a:p>
            <a:p>
              <a:pPr algn="ctr"/>
              <a:r>
                <a:rPr lang="en-US" sz="2000">
                  <a:solidFill>
                    <a:srgbClr val="000000"/>
                  </a:solidFill>
                </a:rPr>
                <a:t>Solomon the wise</a:t>
              </a:r>
            </a:p>
            <a:p>
              <a:pPr algn="ctr"/>
              <a:r>
                <a:rPr lang="en-US" sz="2000">
                  <a:solidFill>
                    <a:srgbClr val="000000"/>
                  </a:solidFill>
                </a:rPr>
                <a:t>Job the intercessor</a:t>
              </a:r>
            </a:p>
            <a:p>
              <a:pPr algn="ctr"/>
              <a:r>
                <a:rPr lang="en-US" sz="2000">
                  <a:solidFill>
                    <a:srgbClr val="000000"/>
                  </a:solidFill>
                </a:rPr>
                <a:t>Ezekiel – Son of Man</a:t>
              </a:r>
            </a:p>
            <a:p>
              <a:pPr algn="ctr"/>
              <a:r>
                <a:rPr lang="en-US" sz="2000">
                  <a:solidFill>
                    <a:srgbClr val="000000"/>
                  </a:solidFill>
                </a:rPr>
                <a:t>Etc etc</a:t>
              </a:r>
              <a:endParaRPr lang="en-US" sz="2000"/>
            </a:p>
          </p:txBody>
        </p:sp>
        <p:sp>
          <p:nvSpPr>
            <p:cNvPr id="13318" name="AutoShape 6"/>
            <p:cNvSpPr>
              <a:spLocks noChangeArrowheads="1"/>
            </p:cNvSpPr>
            <p:nvPr/>
          </p:nvSpPr>
          <p:spPr bwMode="auto">
            <a:xfrm>
              <a:off x="10583" y="5009"/>
              <a:ext cx="750" cy="6897"/>
            </a:xfrm>
            <a:prstGeom prst="roundRect">
              <a:avLst>
                <a:gd name="adj" fmla="val 16667"/>
              </a:avLst>
            </a:prstGeom>
            <a:solidFill>
              <a:srgbClr val="BBE0E3"/>
            </a:solidFill>
            <a:ln w="9525">
              <a:solidFill>
                <a:srgbClr val="000000"/>
              </a:solidFill>
              <a:round/>
              <a:headEnd/>
              <a:tailEnd/>
            </a:ln>
          </p:spPr>
          <p:txBody>
            <a:bodyPr vert="eaVert" lIns="63094" tIns="31547" rIns="63094" bIns="31547" anchor="ctr"/>
            <a:lstStyle/>
            <a:p>
              <a:pPr algn="ctr"/>
              <a:r>
                <a:rPr lang="en-US" sz="2400">
                  <a:solidFill>
                    <a:srgbClr val="000000"/>
                  </a:solidFill>
                </a:rPr>
                <a:t>The Christ – </a:t>
              </a:r>
              <a:r>
                <a:rPr lang="en-US" sz="2400" u="sng">
                  <a:solidFill>
                    <a:srgbClr val="000000"/>
                  </a:solidFill>
                </a:rPr>
                <a:t>The</a:t>
              </a:r>
              <a:r>
                <a:rPr lang="en-US" sz="2400">
                  <a:solidFill>
                    <a:srgbClr val="000000"/>
                  </a:solidFill>
                </a:rPr>
                <a:t> Son of God</a:t>
              </a:r>
              <a:endParaRPr lang="en-US" sz="2400"/>
            </a:p>
          </p:txBody>
        </p:sp>
        <p:sp>
          <p:nvSpPr>
            <p:cNvPr id="13319" name="AutoShape 7"/>
            <p:cNvSpPr>
              <a:spLocks noChangeArrowheads="1"/>
            </p:cNvSpPr>
            <p:nvPr/>
          </p:nvSpPr>
          <p:spPr bwMode="auto">
            <a:xfrm>
              <a:off x="8179" y="8381"/>
              <a:ext cx="2404" cy="897"/>
            </a:xfrm>
            <a:prstGeom prst="rightArrow">
              <a:avLst>
                <a:gd name="adj1" fmla="val 50000"/>
                <a:gd name="adj2" fmla="val 67001"/>
              </a:avLst>
            </a:prstGeom>
            <a:solidFill>
              <a:srgbClr val="BBE0E3"/>
            </a:solidFill>
            <a:ln w="9525">
              <a:solidFill>
                <a:srgbClr val="000000"/>
              </a:solidFill>
              <a:miter lim="800000"/>
              <a:headEnd/>
              <a:tailEnd/>
            </a:ln>
          </p:spPr>
          <p:txBody>
            <a:bodyPr anchor="ctr"/>
            <a:lstStyle/>
            <a:p>
              <a:r>
                <a:rPr lang="en-US" sz="2400" b="1"/>
                <a:t>A “Mosaic”</a:t>
              </a:r>
              <a:endParaRPr lang="en-US" sz="2400"/>
            </a:p>
          </p:txBody>
        </p:sp>
      </p:grpSp>
      <p:graphicFrame>
        <p:nvGraphicFramePr>
          <p:cNvPr id="13314" name="Object 8"/>
          <p:cNvGraphicFramePr>
            <a:graphicFrameLocks noChangeAspect="1"/>
          </p:cNvGraphicFramePr>
          <p:nvPr/>
        </p:nvGraphicFramePr>
        <p:xfrm>
          <a:off x="5003800" y="404813"/>
          <a:ext cx="1728788" cy="1304925"/>
        </p:xfrm>
        <a:graphic>
          <a:graphicData uri="http://schemas.openxmlformats.org/presentationml/2006/ole">
            <p:oleObj spid="_x0000_s243714" name="Clip" r:id="rId4" imgW="4671000" imgH="353052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250825" y="188913"/>
            <a:ext cx="7416800" cy="6584950"/>
            <a:chOff x="2498" y="3885"/>
            <a:chExt cx="10583" cy="9664"/>
          </a:xfrm>
        </p:grpSpPr>
        <p:sp>
          <p:nvSpPr>
            <p:cNvPr id="48132" name="AutoShape 3"/>
            <p:cNvSpPr>
              <a:spLocks noChangeAspect="1" noChangeArrowheads="1"/>
            </p:cNvSpPr>
            <p:nvPr/>
          </p:nvSpPr>
          <p:spPr bwMode="auto">
            <a:xfrm>
              <a:off x="2498" y="3885"/>
              <a:ext cx="10583" cy="9664"/>
            </a:xfrm>
            <a:prstGeom prst="rect">
              <a:avLst/>
            </a:prstGeom>
            <a:noFill/>
            <a:ln w="31750">
              <a:pattFill prst="pct80">
                <a:fgClr>
                  <a:srgbClr val="000000"/>
                </a:fgClr>
                <a:bgClr>
                  <a:srgbClr val="FFFFFF"/>
                </a:bgClr>
              </a:pattFill>
              <a:miter lim="800000"/>
              <a:headEnd/>
              <a:tailEnd/>
            </a:ln>
          </p:spPr>
          <p:txBody>
            <a:bodyPr/>
            <a:lstStyle/>
            <a:p>
              <a:endParaRPr lang="en-AU"/>
            </a:p>
          </p:txBody>
        </p:sp>
        <p:sp>
          <p:nvSpPr>
            <p:cNvPr id="48133" name="AutoShape 4"/>
            <p:cNvSpPr>
              <a:spLocks noChangeArrowheads="1"/>
            </p:cNvSpPr>
            <p:nvPr/>
          </p:nvSpPr>
          <p:spPr bwMode="auto">
            <a:xfrm>
              <a:off x="2717" y="4110"/>
              <a:ext cx="5177" cy="9214"/>
            </a:xfrm>
            <a:prstGeom prst="roundRect">
              <a:avLst>
                <a:gd name="adj" fmla="val 16667"/>
              </a:avLst>
            </a:prstGeom>
            <a:solidFill>
              <a:srgbClr val="BBE0E3"/>
            </a:solidFill>
            <a:ln w="9525">
              <a:solidFill>
                <a:srgbClr val="000000"/>
              </a:solidFill>
              <a:round/>
              <a:headEnd/>
              <a:tailEnd/>
            </a:ln>
          </p:spPr>
          <p:txBody>
            <a:bodyPr lIns="63094" tIns="31547" rIns="63094" bIns="31547" anchor="ctr"/>
            <a:lstStyle/>
            <a:p>
              <a:pPr algn="ctr"/>
              <a:endParaRPr lang="en-US"/>
            </a:p>
          </p:txBody>
        </p:sp>
        <p:sp>
          <p:nvSpPr>
            <p:cNvPr id="48134" name="AutoShape 5"/>
            <p:cNvSpPr>
              <a:spLocks noChangeArrowheads="1"/>
            </p:cNvSpPr>
            <p:nvPr/>
          </p:nvSpPr>
          <p:spPr bwMode="auto">
            <a:xfrm>
              <a:off x="10583" y="5009"/>
              <a:ext cx="750" cy="6897"/>
            </a:xfrm>
            <a:prstGeom prst="roundRect">
              <a:avLst>
                <a:gd name="adj" fmla="val 16667"/>
              </a:avLst>
            </a:prstGeom>
            <a:solidFill>
              <a:srgbClr val="BBE0E3"/>
            </a:solidFill>
            <a:ln w="9525">
              <a:solidFill>
                <a:srgbClr val="000000"/>
              </a:solidFill>
              <a:round/>
              <a:headEnd/>
              <a:tailEnd/>
            </a:ln>
          </p:spPr>
          <p:txBody>
            <a:bodyPr vert="eaVert" lIns="63094" tIns="31547" rIns="63094" bIns="31547" anchor="ctr"/>
            <a:lstStyle/>
            <a:p>
              <a:pPr algn="ctr"/>
              <a:r>
                <a:rPr lang="en-US" sz="2400">
                  <a:solidFill>
                    <a:srgbClr val="000000"/>
                  </a:solidFill>
                </a:rPr>
                <a:t>The Woman – Mother of Living</a:t>
              </a:r>
            </a:p>
            <a:p>
              <a:pPr algn="ctr"/>
              <a:endParaRPr lang="en-US"/>
            </a:p>
          </p:txBody>
        </p:sp>
        <p:sp>
          <p:nvSpPr>
            <p:cNvPr id="48135" name="AutoShape 6"/>
            <p:cNvSpPr>
              <a:spLocks noChangeArrowheads="1"/>
            </p:cNvSpPr>
            <p:nvPr/>
          </p:nvSpPr>
          <p:spPr bwMode="auto">
            <a:xfrm>
              <a:off x="8179" y="8380"/>
              <a:ext cx="2185" cy="225"/>
            </a:xfrm>
            <a:prstGeom prst="rightArrow">
              <a:avLst>
                <a:gd name="adj1" fmla="val 50000"/>
                <a:gd name="adj2" fmla="val 242778"/>
              </a:avLst>
            </a:prstGeom>
            <a:solidFill>
              <a:srgbClr val="BBE0E3"/>
            </a:solidFill>
            <a:ln w="9525">
              <a:solidFill>
                <a:srgbClr val="000000"/>
              </a:solidFill>
              <a:miter lim="800000"/>
              <a:headEnd/>
              <a:tailEnd/>
            </a:ln>
          </p:spPr>
          <p:txBody>
            <a:bodyPr wrap="none" anchor="ctr"/>
            <a:lstStyle/>
            <a:p>
              <a:endParaRPr lang="en-AU"/>
            </a:p>
          </p:txBody>
        </p:sp>
      </p:grpSp>
      <p:sp>
        <p:nvSpPr>
          <p:cNvPr id="48131" name="Text Box 7"/>
          <p:cNvSpPr txBox="1">
            <a:spLocks noChangeArrowheads="1"/>
          </p:cNvSpPr>
          <p:nvPr/>
        </p:nvSpPr>
        <p:spPr bwMode="auto">
          <a:xfrm>
            <a:off x="323850" y="784225"/>
            <a:ext cx="3692525" cy="4247317"/>
          </a:xfrm>
          <a:prstGeom prst="rect">
            <a:avLst/>
          </a:prstGeom>
          <a:noFill/>
          <a:ln w="9525">
            <a:noFill/>
            <a:miter lim="800000"/>
            <a:headEnd/>
            <a:tailEnd/>
          </a:ln>
        </p:spPr>
        <p:txBody>
          <a:bodyPr>
            <a:spAutoFit/>
          </a:bodyPr>
          <a:lstStyle/>
          <a:p>
            <a:r>
              <a:rPr lang="en-US" dirty="0"/>
              <a:t>Ruth – Friend of “Naomi”</a:t>
            </a:r>
          </a:p>
          <a:p>
            <a:r>
              <a:rPr lang="en-US" dirty="0"/>
              <a:t>Leah – The forgotten Plain one</a:t>
            </a:r>
          </a:p>
          <a:p>
            <a:r>
              <a:rPr lang="en-US" dirty="0"/>
              <a:t>Esther – Queen- saves her people </a:t>
            </a:r>
          </a:p>
          <a:p>
            <a:r>
              <a:rPr lang="en-US" dirty="0"/>
              <a:t>Sarah – </a:t>
            </a:r>
            <a:r>
              <a:rPr lang="en-US" dirty="0" smtClean="0"/>
              <a:t>Mother of the seed</a:t>
            </a:r>
            <a:endParaRPr lang="en-US" dirty="0"/>
          </a:p>
          <a:p>
            <a:r>
              <a:rPr lang="en-US" dirty="0"/>
              <a:t>Eve – </a:t>
            </a:r>
            <a:r>
              <a:rPr lang="en-US" dirty="0" smtClean="0"/>
              <a:t>Mother of living</a:t>
            </a:r>
            <a:endParaRPr lang="en-US" dirty="0"/>
          </a:p>
          <a:p>
            <a:r>
              <a:rPr lang="en-US" dirty="0"/>
              <a:t>Mary – </a:t>
            </a:r>
            <a:r>
              <a:rPr lang="en-US" dirty="0" smtClean="0"/>
              <a:t>Bitterness</a:t>
            </a:r>
            <a:endParaRPr lang="en-US" dirty="0"/>
          </a:p>
          <a:p>
            <a:r>
              <a:rPr lang="en-US" dirty="0" err="1" smtClean="0"/>
              <a:t>Dorcas</a:t>
            </a:r>
            <a:r>
              <a:rPr lang="en-US" dirty="0" smtClean="0"/>
              <a:t> </a:t>
            </a:r>
            <a:r>
              <a:rPr lang="en-US" dirty="0"/>
              <a:t>– </a:t>
            </a:r>
            <a:r>
              <a:rPr lang="en-US" dirty="0" smtClean="0"/>
              <a:t>Good works</a:t>
            </a:r>
            <a:endParaRPr lang="en-US" dirty="0"/>
          </a:p>
          <a:p>
            <a:r>
              <a:rPr lang="en-US" dirty="0"/>
              <a:t>Lydia – </a:t>
            </a:r>
            <a:r>
              <a:rPr lang="en-US" dirty="0" smtClean="0"/>
              <a:t>Seller of purple</a:t>
            </a:r>
            <a:endParaRPr lang="en-US" dirty="0"/>
          </a:p>
          <a:p>
            <a:r>
              <a:rPr lang="en-US" dirty="0"/>
              <a:t>Bathsheba </a:t>
            </a:r>
            <a:r>
              <a:rPr lang="en-US" dirty="0" smtClean="0"/>
              <a:t>– </a:t>
            </a:r>
            <a:endParaRPr lang="en-US" dirty="0"/>
          </a:p>
          <a:p>
            <a:r>
              <a:rPr lang="en-US" dirty="0" err="1" smtClean="0"/>
              <a:t>Rebekah</a:t>
            </a:r>
            <a:r>
              <a:rPr lang="en-US" dirty="0" smtClean="0"/>
              <a:t> -</a:t>
            </a:r>
          </a:p>
          <a:p>
            <a:r>
              <a:rPr lang="en-US" dirty="0" smtClean="0"/>
              <a:t>Martha –</a:t>
            </a:r>
          </a:p>
          <a:p>
            <a:r>
              <a:rPr lang="en-US" dirty="0" smtClean="0"/>
              <a:t>New Jerusalem –</a:t>
            </a:r>
          </a:p>
          <a:p>
            <a:endParaRPr lang="en-US" dirty="0"/>
          </a:p>
          <a:p>
            <a:endParaRPr lang="en-US" dirty="0"/>
          </a:p>
          <a:p>
            <a:r>
              <a:rPr lang="en-US" dirty="0"/>
              <a:t>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1" descr="DSC00094"/>
          <p:cNvPicPr>
            <a:picLocks noChangeAspect="1" noChangeArrowheads="1"/>
          </p:cNvPicPr>
          <p:nvPr/>
        </p:nvPicPr>
        <p:blipFill>
          <a:blip r:embed="rId4"/>
          <a:srcRect/>
          <a:stretch>
            <a:fillRect/>
          </a:stretch>
        </p:blipFill>
        <p:spPr bwMode="auto">
          <a:xfrm>
            <a:off x="179388" y="1268413"/>
            <a:ext cx="2268537" cy="1931987"/>
          </a:xfrm>
          <a:prstGeom prst="rect">
            <a:avLst/>
          </a:prstGeom>
          <a:noFill/>
          <a:ln w="9525">
            <a:noFill/>
            <a:miter lim="800000"/>
            <a:headEnd/>
            <a:tailEnd/>
          </a:ln>
        </p:spPr>
      </p:pic>
      <p:sp>
        <p:nvSpPr>
          <p:cNvPr id="9220" name="Text Box 2"/>
          <p:cNvSpPr txBox="1">
            <a:spLocks noChangeArrowheads="1"/>
          </p:cNvSpPr>
          <p:nvPr/>
        </p:nvSpPr>
        <p:spPr bwMode="auto">
          <a:xfrm>
            <a:off x="1116013" y="333375"/>
            <a:ext cx="6480175" cy="528638"/>
          </a:xfrm>
          <a:prstGeom prst="rect">
            <a:avLst/>
          </a:prstGeom>
          <a:noFill/>
          <a:ln w="9525">
            <a:solidFill>
              <a:schemeClr val="accent1"/>
            </a:solidFill>
            <a:miter lim="800000"/>
            <a:headEnd/>
            <a:tailEnd/>
          </a:ln>
        </p:spPr>
        <p:txBody>
          <a:bodyPr>
            <a:spAutoFit/>
          </a:bodyPr>
          <a:lstStyle/>
          <a:p>
            <a:pPr marL="342900" indent="-342900"/>
            <a:r>
              <a:rPr lang="en-US" sz="2800" b="1">
                <a:solidFill>
                  <a:schemeClr val="bg1"/>
                </a:solidFill>
              </a:rPr>
              <a:t>All Types have </a:t>
            </a:r>
            <a:r>
              <a:rPr lang="en-US" sz="2800" b="1">
                <a:solidFill>
                  <a:srgbClr val="00FF00"/>
                </a:solidFill>
              </a:rPr>
              <a:t>AN Idea</a:t>
            </a:r>
            <a:r>
              <a:rPr lang="en-US" sz="2800" b="1">
                <a:solidFill>
                  <a:schemeClr val="bg1"/>
                </a:solidFill>
              </a:rPr>
              <a:t> in the middle</a:t>
            </a:r>
          </a:p>
        </p:txBody>
      </p:sp>
      <p:sp>
        <p:nvSpPr>
          <p:cNvPr id="9221" name="Text Box 4"/>
          <p:cNvSpPr txBox="1">
            <a:spLocks noChangeArrowheads="1"/>
          </p:cNvSpPr>
          <p:nvPr/>
        </p:nvSpPr>
        <p:spPr bwMode="auto">
          <a:xfrm>
            <a:off x="4284663" y="2492375"/>
            <a:ext cx="1511300" cy="641350"/>
          </a:xfrm>
          <a:prstGeom prst="rect">
            <a:avLst/>
          </a:prstGeom>
          <a:noFill/>
          <a:ln w="9525">
            <a:noFill/>
            <a:miter lim="800000"/>
            <a:headEnd/>
            <a:tailEnd/>
          </a:ln>
        </p:spPr>
        <p:txBody>
          <a:bodyPr>
            <a:spAutoFit/>
          </a:bodyPr>
          <a:lstStyle/>
          <a:p>
            <a:pPr marL="342900" indent="-342900"/>
            <a:r>
              <a:rPr lang="en-US" sz="3600" dirty="0"/>
              <a:t>Christ</a:t>
            </a:r>
          </a:p>
        </p:txBody>
      </p:sp>
      <p:sp>
        <p:nvSpPr>
          <p:cNvPr id="9222" name="Text Box 3"/>
          <p:cNvSpPr txBox="1">
            <a:spLocks noChangeArrowheads="1"/>
          </p:cNvSpPr>
          <p:nvPr/>
        </p:nvSpPr>
        <p:spPr bwMode="auto">
          <a:xfrm>
            <a:off x="755650" y="2060575"/>
            <a:ext cx="2016125" cy="641350"/>
          </a:xfrm>
          <a:prstGeom prst="rect">
            <a:avLst/>
          </a:prstGeom>
          <a:noFill/>
          <a:ln w="9525">
            <a:noFill/>
            <a:miter lim="800000"/>
            <a:headEnd/>
            <a:tailEnd/>
          </a:ln>
        </p:spPr>
        <p:txBody>
          <a:bodyPr>
            <a:spAutoFit/>
          </a:bodyPr>
          <a:lstStyle/>
          <a:p>
            <a:pPr marL="342900" indent="-342900"/>
            <a:r>
              <a:rPr lang="en-US" sz="3600" b="1">
                <a:solidFill>
                  <a:schemeClr val="bg1"/>
                </a:solidFill>
              </a:rPr>
              <a:t>Moses</a:t>
            </a:r>
          </a:p>
        </p:txBody>
      </p:sp>
      <p:sp>
        <p:nvSpPr>
          <p:cNvPr id="9223" name="AutoShape 6"/>
          <p:cNvSpPr>
            <a:spLocks noChangeArrowheads="1"/>
          </p:cNvSpPr>
          <p:nvPr/>
        </p:nvSpPr>
        <p:spPr bwMode="auto">
          <a:xfrm>
            <a:off x="2124075" y="1196975"/>
            <a:ext cx="3168650" cy="16573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66FF"/>
          </a:solidFill>
          <a:ln w="9525">
            <a:solidFill>
              <a:schemeClr val="tx1"/>
            </a:solidFill>
            <a:miter lim="800000"/>
            <a:headEnd/>
            <a:tailEnd/>
          </a:ln>
        </p:spPr>
        <p:txBody>
          <a:bodyPr wrap="none" anchor="ctr"/>
          <a:lstStyle/>
          <a:p>
            <a:pPr algn="ctr"/>
            <a:r>
              <a:rPr lang="en-US">
                <a:solidFill>
                  <a:schemeClr val="bg1"/>
                </a:solidFill>
              </a:rPr>
              <a:t>“Is Like”</a:t>
            </a:r>
          </a:p>
        </p:txBody>
      </p:sp>
      <p:sp>
        <p:nvSpPr>
          <p:cNvPr id="9224" name="Text Box 8"/>
          <p:cNvSpPr txBox="1">
            <a:spLocks noChangeArrowheads="1"/>
          </p:cNvSpPr>
          <p:nvPr/>
        </p:nvSpPr>
        <p:spPr bwMode="auto">
          <a:xfrm>
            <a:off x="2051050" y="3716338"/>
            <a:ext cx="5624513" cy="519112"/>
          </a:xfrm>
          <a:prstGeom prst="rect">
            <a:avLst/>
          </a:prstGeom>
          <a:noFill/>
          <a:ln w="9525">
            <a:noFill/>
            <a:miter lim="800000"/>
            <a:headEnd/>
            <a:tailEnd/>
          </a:ln>
        </p:spPr>
        <p:txBody>
          <a:bodyPr wrap="none">
            <a:spAutoFit/>
          </a:bodyPr>
          <a:lstStyle/>
          <a:p>
            <a:r>
              <a:rPr lang="en-US" sz="2800" b="1">
                <a:solidFill>
                  <a:srgbClr val="00FF00"/>
                </a:solidFill>
              </a:rPr>
              <a:t>“Both are Leaders </a:t>
            </a:r>
            <a:r>
              <a:rPr lang="en-US" sz="2800" b="1" u="sng">
                <a:solidFill>
                  <a:srgbClr val="00FF00"/>
                </a:solidFill>
              </a:rPr>
              <a:t>out of Egypt”</a:t>
            </a:r>
          </a:p>
        </p:txBody>
      </p:sp>
      <p:sp>
        <p:nvSpPr>
          <p:cNvPr id="9225" name="Line 9"/>
          <p:cNvSpPr>
            <a:spLocks noChangeShapeType="1"/>
          </p:cNvSpPr>
          <p:nvPr/>
        </p:nvSpPr>
        <p:spPr bwMode="auto">
          <a:xfrm>
            <a:off x="3779838" y="2276475"/>
            <a:ext cx="0" cy="1439863"/>
          </a:xfrm>
          <a:prstGeom prst="line">
            <a:avLst/>
          </a:prstGeom>
          <a:noFill/>
          <a:ln w="92075">
            <a:solidFill>
              <a:srgbClr val="3366FF"/>
            </a:solidFill>
            <a:round/>
            <a:headEnd/>
            <a:tailEnd type="triangle" w="med" len="med"/>
          </a:ln>
        </p:spPr>
        <p:txBody>
          <a:bodyPr/>
          <a:lstStyle/>
          <a:p>
            <a:endParaRPr lang="en-AU"/>
          </a:p>
        </p:txBody>
      </p:sp>
      <p:sp>
        <p:nvSpPr>
          <p:cNvPr id="110602" name="Text Box 10"/>
          <p:cNvSpPr txBox="1">
            <a:spLocks noChangeArrowheads="1"/>
          </p:cNvSpPr>
          <p:nvPr/>
        </p:nvSpPr>
        <p:spPr bwMode="auto">
          <a:xfrm>
            <a:off x="1042988" y="5157788"/>
            <a:ext cx="6480175" cy="955675"/>
          </a:xfrm>
          <a:prstGeom prst="rect">
            <a:avLst/>
          </a:prstGeom>
          <a:noFill/>
          <a:ln w="9525">
            <a:solidFill>
              <a:schemeClr val="accent1"/>
            </a:solidFill>
            <a:miter lim="800000"/>
            <a:headEnd/>
            <a:tailEnd/>
          </a:ln>
        </p:spPr>
        <p:txBody>
          <a:bodyPr>
            <a:spAutoFit/>
          </a:bodyPr>
          <a:lstStyle/>
          <a:p>
            <a:pPr marL="342900" indent="-342900"/>
            <a:r>
              <a:rPr lang="en-US" sz="2800" b="1" dirty="0"/>
              <a:t>And the sense in which the Christ is a Leader is </a:t>
            </a:r>
            <a:r>
              <a:rPr lang="en-US" sz="2800" b="1" u="sng" dirty="0">
                <a:solidFill>
                  <a:srgbClr val="00FF00"/>
                </a:solidFill>
              </a:rPr>
              <a:t>greater and grander</a:t>
            </a:r>
          </a:p>
        </p:txBody>
      </p:sp>
      <p:graphicFrame>
        <p:nvGraphicFramePr>
          <p:cNvPr id="9218" name="Object 12"/>
          <p:cNvGraphicFramePr>
            <a:graphicFrameLocks noChangeAspect="1"/>
          </p:cNvGraphicFramePr>
          <p:nvPr/>
        </p:nvGraphicFramePr>
        <p:xfrm>
          <a:off x="7740650" y="260350"/>
          <a:ext cx="1042988" cy="787400"/>
        </p:xfrm>
        <a:graphic>
          <a:graphicData uri="http://schemas.openxmlformats.org/presentationml/2006/ole">
            <p:oleObj spid="_x0000_s244738" name="Clip" r:id="rId5" imgW="4671000" imgH="35305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fade">
                                      <p:cBhvr>
                                        <p:cTn id="7" dur="2000"/>
                                        <p:tgtEl>
                                          <p:spTgt spid="110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4.bp.blogspot.com/_Qqv3cQ0vmlE/TDnLBBdkJTI/AAAAAAAAD7Q/Vfiv0VZ7cGc/s1600/solomon+baby.JPG"/>
          <p:cNvPicPr>
            <a:picLocks noChangeAspect="1" noChangeArrowheads="1"/>
          </p:cNvPicPr>
          <p:nvPr/>
        </p:nvPicPr>
        <p:blipFill>
          <a:blip r:embed="rId4"/>
          <a:srcRect/>
          <a:stretch>
            <a:fillRect/>
          </a:stretch>
        </p:blipFill>
        <p:spPr bwMode="auto">
          <a:xfrm>
            <a:off x="214282" y="1428736"/>
            <a:ext cx="2064214" cy="1714512"/>
          </a:xfrm>
          <a:prstGeom prst="rect">
            <a:avLst/>
          </a:prstGeom>
          <a:noFill/>
        </p:spPr>
      </p:pic>
      <p:sp>
        <p:nvSpPr>
          <p:cNvPr id="10243" name="Text Box 2"/>
          <p:cNvSpPr txBox="1">
            <a:spLocks noChangeArrowheads="1"/>
          </p:cNvSpPr>
          <p:nvPr/>
        </p:nvSpPr>
        <p:spPr bwMode="auto">
          <a:xfrm>
            <a:off x="1116013" y="333375"/>
            <a:ext cx="6480175" cy="528638"/>
          </a:xfrm>
          <a:prstGeom prst="rect">
            <a:avLst/>
          </a:prstGeom>
          <a:noFill/>
          <a:ln w="9525">
            <a:solidFill>
              <a:schemeClr val="accent1"/>
            </a:solidFill>
            <a:miter lim="800000"/>
            <a:headEnd/>
            <a:tailEnd/>
          </a:ln>
        </p:spPr>
        <p:txBody>
          <a:bodyPr>
            <a:spAutoFit/>
          </a:bodyPr>
          <a:lstStyle/>
          <a:p>
            <a:pPr marL="342900" indent="-342900"/>
            <a:r>
              <a:rPr lang="en-US" sz="2800" b="1">
                <a:solidFill>
                  <a:schemeClr val="bg1"/>
                </a:solidFill>
              </a:rPr>
              <a:t>All Types have </a:t>
            </a:r>
            <a:r>
              <a:rPr lang="en-US" sz="2800" b="1">
                <a:solidFill>
                  <a:srgbClr val="00FF00"/>
                </a:solidFill>
              </a:rPr>
              <a:t>AN Idea</a:t>
            </a:r>
            <a:r>
              <a:rPr lang="en-US" sz="2800" b="1">
                <a:solidFill>
                  <a:schemeClr val="bg1"/>
                </a:solidFill>
              </a:rPr>
              <a:t> in the middle</a:t>
            </a:r>
          </a:p>
        </p:txBody>
      </p:sp>
      <p:sp>
        <p:nvSpPr>
          <p:cNvPr id="10244" name="Text Box 3"/>
          <p:cNvSpPr txBox="1">
            <a:spLocks noChangeArrowheads="1"/>
          </p:cNvSpPr>
          <p:nvPr/>
        </p:nvSpPr>
        <p:spPr bwMode="auto">
          <a:xfrm>
            <a:off x="571472" y="928670"/>
            <a:ext cx="2303463" cy="641350"/>
          </a:xfrm>
          <a:prstGeom prst="rect">
            <a:avLst/>
          </a:prstGeom>
          <a:noFill/>
          <a:ln w="9525">
            <a:noFill/>
            <a:miter lim="800000"/>
            <a:headEnd/>
            <a:tailEnd/>
          </a:ln>
        </p:spPr>
        <p:txBody>
          <a:bodyPr>
            <a:spAutoFit/>
          </a:bodyPr>
          <a:lstStyle/>
          <a:p>
            <a:pPr marL="342900" indent="-342900"/>
            <a:r>
              <a:rPr lang="en-US" sz="3600" b="1" dirty="0"/>
              <a:t>Solomon</a:t>
            </a:r>
          </a:p>
        </p:txBody>
      </p:sp>
      <p:sp>
        <p:nvSpPr>
          <p:cNvPr id="10245" name="Text Box 4"/>
          <p:cNvSpPr txBox="1">
            <a:spLocks noChangeArrowheads="1"/>
          </p:cNvSpPr>
          <p:nvPr/>
        </p:nvSpPr>
        <p:spPr bwMode="auto">
          <a:xfrm>
            <a:off x="4284663" y="2492375"/>
            <a:ext cx="1511300" cy="641350"/>
          </a:xfrm>
          <a:prstGeom prst="rect">
            <a:avLst/>
          </a:prstGeom>
          <a:noFill/>
          <a:ln w="9525">
            <a:noFill/>
            <a:miter lim="800000"/>
            <a:headEnd/>
            <a:tailEnd/>
          </a:ln>
        </p:spPr>
        <p:txBody>
          <a:bodyPr>
            <a:spAutoFit/>
          </a:bodyPr>
          <a:lstStyle/>
          <a:p>
            <a:pPr marL="342900" indent="-342900"/>
            <a:r>
              <a:rPr lang="en-US" sz="3600" b="1" dirty="0"/>
              <a:t>Christ</a:t>
            </a:r>
          </a:p>
        </p:txBody>
      </p:sp>
      <p:sp>
        <p:nvSpPr>
          <p:cNvPr id="10246" name="AutoShape 5"/>
          <p:cNvSpPr>
            <a:spLocks noChangeArrowheads="1"/>
          </p:cNvSpPr>
          <p:nvPr/>
        </p:nvSpPr>
        <p:spPr bwMode="auto">
          <a:xfrm>
            <a:off x="2124075" y="1196975"/>
            <a:ext cx="3168650" cy="16573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66FF"/>
          </a:solidFill>
          <a:ln w="9525">
            <a:solidFill>
              <a:schemeClr val="tx1"/>
            </a:solidFill>
            <a:miter lim="800000"/>
            <a:headEnd/>
            <a:tailEnd/>
          </a:ln>
        </p:spPr>
        <p:txBody>
          <a:bodyPr wrap="none" anchor="ctr"/>
          <a:lstStyle/>
          <a:p>
            <a:pPr algn="ctr"/>
            <a:r>
              <a:rPr lang="en-US">
                <a:solidFill>
                  <a:schemeClr val="bg1"/>
                </a:solidFill>
              </a:rPr>
              <a:t>“Is Like”</a:t>
            </a:r>
          </a:p>
        </p:txBody>
      </p:sp>
      <p:sp>
        <p:nvSpPr>
          <p:cNvPr id="10247" name="Text Box 6"/>
          <p:cNvSpPr txBox="1">
            <a:spLocks noChangeArrowheads="1"/>
          </p:cNvSpPr>
          <p:nvPr/>
        </p:nvSpPr>
        <p:spPr bwMode="auto">
          <a:xfrm>
            <a:off x="2051050" y="3716338"/>
            <a:ext cx="4635500" cy="519112"/>
          </a:xfrm>
          <a:prstGeom prst="rect">
            <a:avLst/>
          </a:prstGeom>
          <a:noFill/>
          <a:ln w="9525">
            <a:noFill/>
            <a:miter lim="800000"/>
            <a:headEnd/>
            <a:tailEnd/>
          </a:ln>
        </p:spPr>
        <p:txBody>
          <a:bodyPr wrap="none">
            <a:spAutoFit/>
          </a:bodyPr>
          <a:lstStyle/>
          <a:p>
            <a:r>
              <a:rPr lang="en-US" sz="2800" b="1">
                <a:solidFill>
                  <a:srgbClr val="00FF00"/>
                </a:solidFill>
              </a:rPr>
              <a:t>“Both are </a:t>
            </a:r>
            <a:r>
              <a:rPr lang="en-US" sz="2800" b="1" u="sng">
                <a:solidFill>
                  <a:srgbClr val="00FF00"/>
                </a:solidFill>
              </a:rPr>
              <a:t>Kings of Peace</a:t>
            </a:r>
            <a:r>
              <a:rPr lang="en-US" sz="2800" b="1">
                <a:solidFill>
                  <a:srgbClr val="00FF00"/>
                </a:solidFill>
              </a:rPr>
              <a:t>”</a:t>
            </a:r>
          </a:p>
        </p:txBody>
      </p:sp>
      <p:sp>
        <p:nvSpPr>
          <p:cNvPr id="10248" name="Line 7"/>
          <p:cNvSpPr>
            <a:spLocks noChangeShapeType="1"/>
          </p:cNvSpPr>
          <p:nvPr/>
        </p:nvSpPr>
        <p:spPr bwMode="auto">
          <a:xfrm>
            <a:off x="3779838" y="2276475"/>
            <a:ext cx="0" cy="1439863"/>
          </a:xfrm>
          <a:prstGeom prst="line">
            <a:avLst/>
          </a:prstGeom>
          <a:noFill/>
          <a:ln w="92075">
            <a:solidFill>
              <a:srgbClr val="3366FF"/>
            </a:solidFill>
            <a:round/>
            <a:headEnd/>
            <a:tailEnd type="triangle" w="med" len="med"/>
          </a:ln>
        </p:spPr>
        <p:txBody>
          <a:bodyPr/>
          <a:lstStyle/>
          <a:p>
            <a:endParaRPr lang="en-AU"/>
          </a:p>
        </p:txBody>
      </p:sp>
      <p:sp>
        <p:nvSpPr>
          <p:cNvPr id="134152" name="Text Box 8"/>
          <p:cNvSpPr txBox="1">
            <a:spLocks noChangeArrowheads="1"/>
          </p:cNvSpPr>
          <p:nvPr/>
        </p:nvSpPr>
        <p:spPr bwMode="auto">
          <a:xfrm>
            <a:off x="1042988" y="5157788"/>
            <a:ext cx="6842125" cy="955675"/>
          </a:xfrm>
          <a:prstGeom prst="rect">
            <a:avLst/>
          </a:prstGeom>
          <a:noFill/>
          <a:ln w="9525">
            <a:solidFill>
              <a:schemeClr val="accent1"/>
            </a:solidFill>
            <a:miter lim="800000"/>
            <a:headEnd/>
            <a:tailEnd/>
          </a:ln>
        </p:spPr>
        <p:txBody>
          <a:bodyPr>
            <a:spAutoFit/>
          </a:bodyPr>
          <a:lstStyle/>
          <a:p>
            <a:pPr marL="342900" indent="-342900"/>
            <a:r>
              <a:rPr lang="en-US" sz="2800" b="1" dirty="0"/>
              <a:t>And the sense in which the Christ is </a:t>
            </a:r>
          </a:p>
          <a:p>
            <a:pPr marL="342900" indent="-342900"/>
            <a:r>
              <a:rPr lang="en-US" sz="2800" b="1" dirty="0"/>
              <a:t>a King of Peace is </a:t>
            </a:r>
            <a:r>
              <a:rPr lang="en-US" sz="2800" b="1" u="sng" dirty="0">
                <a:solidFill>
                  <a:srgbClr val="00FF00"/>
                </a:solidFill>
              </a:rPr>
              <a:t>greater and grander</a:t>
            </a:r>
          </a:p>
        </p:txBody>
      </p:sp>
      <p:graphicFrame>
        <p:nvGraphicFramePr>
          <p:cNvPr id="10242" name="Object 9"/>
          <p:cNvGraphicFramePr>
            <a:graphicFrameLocks noChangeAspect="1"/>
          </p:cNvGraphicFramePr>
          <p:nvPr/>
        </p:nvGraphicFramePr>
        <p:xfrm>
          <a:off x="7308850" y="1628775"/>
          <a:ext cx="1042988" cy="787400"/>
        </p:xfrm>
        <a:graphic>
          <a:graphicData uri="http://schemas.openxmlformats.org/presentationml/2006/ole">
            <p:oleObj spid="_x0000_s245762" name="Clip" r:id="rId5" imgW="4671000" imgH="35305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Effect transition="in" filter="fade">
                                      <p:cBhvr>
                                        <p:cTn id="7" dur="2000"/>
                                        <p:tgtEl>
                                          <p:spTgt spid="134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1116013" y="333375"/>
            <a:ext cx="6480175" cy="528638"/>
          </a:xfrm>
          <a:prstGeom prst="rect">
            <a:avLst/>
          </a:prstGeom>
          <a:noFill/>
          <a:ln w="9525">
            <a:solidFill>
              <a:schemeClr val="accent1"/>
            </a:solidFill>
            <a:miter lim="800000"/>
            <a:headEnd/>
            <a:tailEnd/>
          </a:ln>
        </p:spPr>
        <p:txBody>
          <a:bodyPr>
            <a:spAutoFit/>
          </a:bodyPr>
          <a:lstStyle/>
          <a:p>
            <a:pPr marL="342900" indent="-342900"/>
            <a:r>
              <a:rPr lang="en-US" sz="2800" b="1">
                <a:solidFill>
                  <a:schemeClr val="bg1"/>
                </a:solidFill>
              </a:rPr>
              <a:t>All Types have </a:t>
            </a:r>
            <a:r>
              <a:rPr lang="en-US" sz="2800" b="1">
                <a:solidFill>
                  <a:srgbClr val="00FF00"/>
                </a:solidFill>
              </a:rPr>
              <a:t>AN Idea</a:t>
            </a:r>
            <a:r>
              <a:rPr lang="en-US" sz="2800" b="1">
                <a:solidFill>
                  <a:schemeClr val="bg1"/>
                </a:solidFill>
              </a:rPr>
              <a:t> in the middle</a:t>
            </a:r>
          </a:p>
        </p:txBody>
      </p:sp>
      <p:sp>
        <p:nvSpPr>
          <p:cNvPr id="11268" name="Text Box 3"/>
          <p:cNvSpPr txBox="1">
            <a:spLocks noChangeArrowheads="1"/>
          </p:cNvSpPr>
          <p:nvPr/>
        </p:nvSpPr>
        <p:spPr bwMode="auto">
          <a:xfrm>
            <a:off x="755650" y="2060575"/>
            <a:ext cx="2303463" cy="641350"/>
          </a:xfrm>
          <a:prstGeom prst="rect">
            <a:avLst/>
          </a:prstGeom>
          <a:noFill/>
          <a:ln w="9525">
            <a:noFill/>
            <a:miter lim="800000"/>
            <a:headEnd/>
            <a:tailEnd/>
          </a:ln>
        </p:spPr>
        <p:txBody>
          <a:bodyPr>
            <a:spAutoFit/>
          </a:bodyPr>
          <a:lstStyle/>
          <a:p>
            <a:pPr marL="342900" indent="-342900"/>
            <a:r>
              <a:rPr lang="en-US" sz="3600" b="1" dirty="0"/>
              <a:t>Isaac</a:t>
            </a:r>
          </a:p>
        </p:txBody>
      </p:sp>
      <p:sp>
        <p:nvSpPr>
          <p:cNvPr id="11269" name="Text Box 4"/>
          <p:cNvSpPr txBox="1">
            <a:spLocks noChangeArrowheads="1"/>
          </p:cNvSpPr>
          <p:nvPr/>
        </p:nvSpPr>
        <p:spPr bwMode="auto">
          <a:xfrm>
            <a:off x="4284663" y="2492375"/>
            <a:ext cx="1511300" cy="641350"/>
          </a:xfrm>
          <a:prstGeom prst="rect">
            <a:avLst/>
          </a:prstGeom>
          <a:noFill/>
          <a:ln w="9525">
            <a:noFill/>
            <a:miter lim="800000"/>
            <a:headEnd/>
            <a:tailEnd/>
          </a:ln>
        </p:spPr>
        <p:txBody>
          <a:bodyPr>
            <a:spAutoFit/>
          </a:bodyPr>
          <a:lstStyle/>
          <a:p>
            <a:pPr marL="342900" indent="-342900"/>
            <a:r>
              <a:rPr lang="en-US" sz="3600" b="1" dirty="0"/>
              <a:t>Christ</a:t>
            </a:r>
          </a:p>
        </p:txBody>
      </p:sp>
      <p:sp>
        <p:nvSpPr>
          <p:cNvPr id="11270" name="AutoShape 5"/>
          <p:cNvSpPr>
            <a:spLocks noChangeArrowheads="1"/>
          </p:cNvSpPr>
          <p:nvPr/>
        </p:nvSpPr>
        <p:spPr bwMode="auto">
          <a:xfrm>
            <a:off x="2124075" y="1196975"/>
            <a:ext cx="3168650" cy="16573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66FF"/>
          </a:solidFill>
          <a:ln w="9525">
            <a:solidFill>
              <a:schemeClr val="tx1"/>
            </a:solidFill>
            <a:miter lim="800000"/>
            <a:headEnd/>
            <a:tailEnd/>
          </a:ln>
        </p:spPr>
        <p:txBody>
          <a:bodyPr wrap="none" anchor="ctr"/>
          <a:lstStyle/>
          <a:p>
            <a:pPr algn="ctr"/>
            <a:r>
              <a:rPr lang="en-US">
                <a:solidFill>
                  <a:schemeClr val="bg1"/>
                </a:solidFill>
              </a:rPr>
              <a:t>“Is Like”</a:t>
            </a:r>
          </a:p>
        </p:txBody>
      </p:sp>
      <p:sp>
        <p:nvSpPr>
          <p:cNvPr id="11271" name="Text Box 6"/>
          <p:cNvSpPr txBox="1">
            <a:spLocks noChangeArrowheads="1"/>
          </p:cNvSpPr>
          <p:nvPr/>
        </p:nvSpPr>
        <p:spPr bwMode="auto">
          <a:xfrm>
            <a:off x="2051050" y="3716338"/>
            <a:ext cx="5484813" cy="519112"/>
          </a:xfrm>
          <a:prstGeom prst="rect">
            <a:avLst/>
          </a:prstGeom>
          <a:noFill/>
          <a:ln w="9525">
            <a:noFill/>
            <a:miter lim="800000"/>
            <a:headEnd/>
            <a:tailEnd/>
          </a:ln>
        </p:spPr>
        <p:txBody>
          <a:bodyPr wrap="none">
            <a:spAutoFit/>
          </a:bodyPr>
          <a:lstStyle/>
          <a:p>
            <a:r>
              <a:rPr lang="en-US" sz="2800" b="1" dirty="0">
                <a:solidFill>
                  <a:srgbClr val="00FF00"/>
                </a:solidFill>
              </a:rPr>
              <a:t>“Both are the Seed of promise”</a:t>
            </a:r>
          </a:p>
        </p:txBody>
      </p:sp>
      <p:sp>
        <p:nvSpPr>
          <p:cNvPr id="11272" name="Line 7"/>
          <p:cNvSpPr>
            <a:spLocks noChangeShapeType="1"/>
          </p:cNvSpPr>
          <p:nvPr/>
        </p:nvSpPr>
        <p:spPr bwMode="auto">
          <a:xfrm>
            <a:off x="3779838" y="2276475"/>
            <a:ext cx="0" cy="1439863"/>
          </a:xfrm>
          <a:prstGeom prst="line">
            <a:avLst/>
          </a:prstGeom>
          <a:noFill/>
          <a:ln w="92075">
            <a:solidFill>
              <a:srgbClr val="3366FF"/>
            </a:solidFill>
            <a:round/>
            <a:headEnd/>
            <a:tailEnd type="triangle" w="med" len="med"/>
          </a:ln>
        </p:spPr>
        <p:txBody>
          <a:bodyPr/>
          <a:lstStyle/>
          <a:p>
            <a:endParaRPr lang="en-AU"/>
          </a:p>
        </p:txBody>
      </p:sp>
      <p:sp>
        <p:nvSpPr>
          <p:cNvPr id="135176" name="Text Box 8"/>
          <p:cNvSpPr txBox="1">
            <a:spLocks noChangeArrowheads="1"/>
          </p:cNvSpPr>
          <p:nvPr/>
        </p:nvSpPr>
        <p:spPr bwMode="auto">
          <a:xfrm>
            <a:off x="1042988" y="5157788"/>
            <a:ext cx="7345362" cy="955675"/>
          </a:xfrm>
          <a:prstGeom prst="rect">
            <a:avLst/>
          </a:prstGeom>
          <a:noFill/>
          <a:ln w="9525">
            <a:solidFill>
              <a:schemeClr val="accent1"/>
            </a:solidFill>
            <a:miter lim="800000"/>
            <a:headEnd/>
            <a:tailEnd/>
          </a:ln>
        </p:spPr>
        <p:txBody>
          <a:bodyPr>
            <a:spAutoFit/>
          </a:bodyPr>
          <a:lstStyle/>
          <a:p>
            <a:pPr marL="342900" indent="-342900"/>
            <a:r>
              <a:rPr lang="en-US" sz="2800" b="1" dirty="0"/>
              <a:t>And the sense in which the Christ is </a:t>
            </a:r>
          </a:p>
          <a:p>
            <a:pPr marL="342900" indent="-342900"/>
            <a:r>
              <a:rPr lang="en-US" sz="2800" b="1" dirty="0"/>
              <a:t>a Seed of Promise is </a:t>
            </a:r>
            <a:r>
              <a:rPr lang="en-US" sz="2800" b="1" u="sng" dirty="0">
                <a:solidFill>
                  <a:srgbClr val="00FF00"/>
                </a:solidFill>
              </a:rPr>
              <a:t>greater and grander</a:t>
            </a:r>
          </a:p>
        </p:txBody>
      </p:sp>
      <p:pic>
        <p:nvPicPr>
          <p:cNvPr id="11274" name="Picture 9" descr="DSC00023"/>
          <p:cNvPicPr>
            <a:picLocks noChangeAspect="1" noChangeArrowheads="1"/>
          </p:cNvPicPr>
          <p:nvPr/>
        </p:nvPicPr>
        <p:blipFill>
          <a:blip r:embed="rId4"/>
          <a:srcRect/>
          <a:stretch>
            <a:fillRect/>
          </a:stretch>
        </p:blipFill>
        <p:spPr bwMode="auto">
          <a:xfrm>
            <a:off x="827088" y="1196975"/>
            <a:ext cx="917575" cy="936625"/>
          </a:xfrm>
          <a:prstGeom prst="rect">
            <a:avLst/>
          </a:prstGeom>
          <a:noFill/>
          <a:ln w="9525">
            <a:noFill/>
            <a:miter lim="800000"/>
            <a:headEnd/>
            <a:tailEnd/>
          </a:ln>
        </p:spPr>
      </p:pic>
      <p:graphicFrame>
        <p:nvGraphicFramePr>
          <p:cNvPr id="11266" name="Object 10"/>
          <p:cNvGraphicFramePr>
            <a:graphicFrameLocks noChangeAspect="1"/>
          </p:cNvGraphicFramePr>
          <p:nvPr/>
        </p:nvGraphicFramePr>
        <p:xfrm>
          <a:off x="7740650" y="260350"/>
          <a:ext cx="1042988" cy="787400"/>
        </p:xfrm>
        <a:graphic>
          <a:graphicData uri="http://schemas.openxmlformats.org/presentationml/2006/ole">
            <p:oleObj spid="_x0000_s246786" name="Clip" r:id="rId5" imgW="4671000" imgH="35305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76"/>
                                        </p:tgtEl>
                                        <p:attrNameLst>
                                          <p:attrName>style.visibility</p:attrName>
                                        </p:attrNameLst>
                                      </p:cBhvr>
                                      <p:to>
                                        <p:strVal val="visible"/>
                                      </p:to>
                                    </p:set>
                                    <p:animEffect transition="in" filter="fade">
                                      <p:cBhvr>
                                        <p:cTn id="7" dur="2000"/>
                                        <p:tgtEl>
                                          <p:spTgt spid="135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2771775" y="260350"/>
            <a:ext cx="3600450" cy="647700"/>
          </a:xfrm>
          <a:prstGeom prst="rect">
            <a:avLst/>
          </a:prstGeom>
        </p:spPr>
        <p:txBody>
          <a:bodyPr wrap="none" fromWordArt="1">
            <a:prstTxWarp prst="textPlain">
              <a:avLst>
                <a:gd name="adj" fmla="val 50000"/>
              </a:avLst>
            </a:prstTxWarp>
          </a:bodyPr>
          <a:lstStyle/>
          <a:p>
            <a:pPr algn="ctr"/>
            <a:r>
              <a:rPr lang="en-A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Type Patterns</a:t>
            </a:r>
          </a:p>
        </p:txBody>
      </p:sp>
      <p:sp>
        <p:nvSpPr>
          <p:cNvPr id="52227" name="Text Box 3"/>
          <p:cNvSpPr txBox="1">
            <a:spLocks noChangeArrowheads="1"/>
          </p:cNvSpPr>
          <p:nvPr/>
        </p:nvSpPr>
        <p:spPr bwMode="auto">
          <a:xfrm>
            <a:off x="1187450" y="1052513"/>
            <a:ext cx="1949450" cy="915987"/>
          </a:xfrm>
          <a:prstGeom prst="rect">
            <a:avLst/>
          </a:prstGeom>
          <a:noFill/>
          <a:ln w="9525">
            <a:noFill/>
            <a:miter lim="800000"/>
            <a:headEnd/>
            <a:tailEnd/>
          </a:ln>
        </p:spPr>
        <p:txBody>
          <a:bodyPr wrap="none">
            <a:spAutoFit/>
          </a:bodyPr>
          <a:lstStyle/>
          <a:p>
            <a:pPr algn="ctr"/>
            <a:r>
              <a:rPr lang="en-US"/>
              <a:t>Adam</a:t>
            </a:r>
          </a:p>
          <a:p>
            <a:pPr algn="ctr"/>
            <a:r>
              <a:rPr lang="en-US"/>
              <a:t>“The Son of God”</a:t>
            </a:r>
          </a:p>
          <a:p>
            <a:pPr algn="ctr"/>
            <a:r>
              <a:rPr lang="en-US"/>
              <a:t>The Christ</a:t>
            </a:r>
          </a:p>
        </p:txBody>
      </p:sp>
      <p:sp>
        <p:nvSpPr>
          <p:cNvPr id="52228" name="Text Box 4"/>
          <p:cNvSpPr txBox="1">
            <a:spLocks noChangeArrowheads="1"/>
          </p:cNvSpPr>
          <p:nvPr/>
        </p:nvSpPr>
        <p:spPr bwMode="auto">
          <a:xfrm>
            <a:off x="4859338" y="1052513"/>
            <a:ext cx="2736850" cy="915987"/>
          </a:xfrm>
          <a:prstGeom prst="rect">
            <a:avLst/>
          </a:prstGeom>
          <a:noFill/>
          <a:ln w="9525">
            <a:noFill/>
            <a:miter lim="800000"/>
            <a:headEnd/>
            <a:tailEnd/>
          </a:ln>
        </p:spPr>
        <p:txBody>
          <a:bodyPr>
            <a:spAutoFit/>
          </a:bodyPr>
          <a:lstStyle/>
          <a:p>
            <a:pPr algn="ctr"/>
            <a:r>
              <a:rPr lang="en-US"/>
              <a:t>Eve</a:t>
            </a:r>
          </a:p>
          <a:p>
            <a:pPr algn="ctr"/>
            <a:r>
              <a:rPr lang="en-US"/>
              <a:t>“The Mother of Living”</a:t>
            </a:r>
          </a:p>
          <a:p>
            <a:pPr algn="ctr"/>
            <a:r>
              <a:rPr lang="en-US"/>
              <a:t>The Ecclesia</a:t>
            </a:r>
          </a:p>
        </p:txBody>
      </p:sp>
      <p:sp>
        <p:nvSpPr>
          <p:cNvPr id="52229" name="Line 12"/>
          <p:cNvSpPr>
            <a:spLocks noChangeShapeType="1"/>
          </p:cNvSpPr>
          <p:nvPr/>
        </p:nvSpPr>
        <p:spPr bwMode="auto">
          <a:xfrm flipH="1">
            <a:off x="2268538" y="2060575"/>
            <a:ext cx="0" cy="360363"/>
          </a:xfrm>
          <a:prstGeom prst="line">
            <a:avLst/>
          </a:prstGeom>
          <a:noFill/>
          <a:ln w="76200">
            <a:solidFill>
              <a:srgbClr val="3366FF"/>
            </a:solidFill>
            <a:round/>
            <a:headEnd/>
            <a:tailEnd type="triangle" w="med" len="med"/>
          </a:ln>
        </p:spPr>
        <p:txBody>
          <a:bodyPr/>
          <a:lstStyle/>
          <a:p>
            <a:endParaRPr lang="en-AU"/>
          </a:p>
        </p:txBody>
      </p:sp>
      <p:sp>
        <p:nvSpPr>
          <p:cNvPr id="52230" name="Text Box 23"/>
          <p:cNvSpPr txBox="1">
            <a:spLocks noChangeArrowheads="1"/>
          </p:cNvSpPr>
          <p:nvPr/>
        </p:nvSpPr>
        <p:spPr bwMode="auto">
          <a:xfrm>
            <a:off x="1751013" y="2420938"/>
            <a:ext cx="1111250" cy="366712"/>
          </a:xfrm>
          <a:prstGeom prst="rect">
            <a:avLst/>
          </a:prstGeom>
          <a:noFill/>
          <a:ln w="9525">
            <a:noFill/>
            <a:miter lim="800000"/>
            <a:headEnd/>
            <a:tailEnd/>
          </a:ln>
        </p:spPr>
        <p:txBody>
          <a:bodyPr wrap="none">
            <a:spAutoFit/>
          </a:bodyPr>
          <a:lstStyle/>
          <a:p>
            <a:pPr algn="ctr"/>
            <a:r>
              <a:rPr lang="en-US" dirty="0"/>
              <a:t>Abraham</a:t>
            </a:r>
          </a:p>
        </p:txBody>
      </p:sp>
      <p:sp>
        <p:nvSpPr>
          <p:cNvPr id="52231" name="Text Box 24"/>
          <p:cNvSpPr txBox="1">
            <a:spLocks noChangeArrowheads="1"/>
          </p:cNvSpPr>
          <p:nvPr/>
        </p:nvSpPr>
        <p:spPr bwMode="auto">
          <a:xfrm>
            <a:off x="5795963" y="2341563"/>
            <a:ext cx="793750" cy="366712"/>
          </a:xfrm>
          <a:prstGeom prst="rect">
            <a:avLst/>
          </a:prstGeom>
          <a:noFill/>
          <a:ln w="9525">
            <a:noFill/>
            <a:miter lim="800000"/>
            <a:headEnd/>
            <a:tailEnd/>
          </a:ln>
        </p:spPr>
        <p:txBody>
          <a:bodyPr wrap="none">
            <a:spAutoFit/>
          </a:bodyPr>
          <a:lstStyle/>
          <a:p>
            <a:pPr algn="ctr"/>
            <a:r>
              <a:rPr lang="en-US"/>
              <a:t>Sarah</a:t>
            </a:r>
          </a:p>
        </p:txBody>
      </p:sp>
      <p:sp>
        <p:nvSpPr>
          <p:cNvPr id="52232" name="Text Box 25"/>
          <p:cNvSpPr txBox="1">
            <a:spLocks noChangeArrowheads="1"/>
          </p:cNvSpPr>
          <p:nvPr/>
        </p:nvSpPr>
        <p:spPr bwMode="auto">
          <a:xfrm>
            <a:off x="1908175" y="3284538"/>
            <a:ext cx="730250" cy="366712"/>
          </a:xfrm>
          <a:prstGeom prst="rect">
            <a:avLst/>
          </a:prstGeom>
          <a:noFill/>
          <a:ln w="9525">
            <a:noFill/>
            <a:miter lim="800000"/>
            <a:headEnd/>
            <a:tailEnd/>
          </a:ln>
        </p:spPr>
        <p:txBody>
          <a:bodyPr wrap="none">
            <a:spAutoFit/>
          </a:bodyPr>
          <a:lstStyle/>
          <a:p>
            <a:pPr algn="ctr"/>
            <a:r>
              <a:rPr lang="en-US"/>
              <a:t>Isaac</a:t>
            </a:r>
          </a:p>
        </p:txBody>
      </p:sp>
      <p:sp>
        <p:nvSpPr>
          <p:cNvPr id="52233" name="Text Box 26"/>
          <p:cNvSpPr txBox="1">
            <a:spLocks noChangeArrowheads="1"/>
          </p:cNvSpPr>
          <p:nvPr/>
        </p:nvSpPr>
        <p:spPr bwMode="auto">
          <a:xfrm>
            <a:off x="1804988" y="4070350"/>
            <a:ext cx="1111250" cy="366713"/>
          </a:xfrm>
          <a:prstGeom prst="rect">
            <a:avLst/>
          </a:prstGeom>
          <a:noFill/>
          <a:ln w="9525">
            <a:noFill/>
            <a:miter lim="800000"/>
            <a:headEnd/>
            <a:tailEnd/>
          </a:ln>
        </p:spPr>
        <p:txBody>
          <a:bodyPr>
            <a:spAutoFit/>
          </a:bodyPr>
          <a:lstStyle/>
          <a:p>
            <a:pPr algn="ctr"/>
            <a:r>
              <a:rPr lang="en-US"/>
              <a:t>Jacob</a:t>
            </a:r>
          </a:p>
        </p:txBody>
      </p:sp>
      <p:sp>
        <p:nvSpPr>
          <p:cNvPr id="52234" name="Line 27"/>
          <p:cNvSpPr>
            <a:spLocks noChangeShapeType="1"/>
          </p:cNvSpPr>
          <p:nvPr/>
        </p:nvSpPr>
        <p:spPr bwMode="auto">
          <a:xfrm flipH="1">
            <a:off x="6227763" y="2060575"/>
            <a:ext cx="0" cy="360363"/>
          </a:xfrm>
          <a:prstGeom prst="line">
            <a:avLst/>
          </a:prstGeom>
          <a:noFill/>
          <a:ln w="76200">
            <a:solidFill>
              <a:srgbClr val="3366FF"/>
            </a:solidFill>
            <a:round/>
            <a:headEnd/>
            <a:tailEnd type="triangle" w="med" len="med"/>
          </a:ln>
        </p:spPr>
        <p:txBody>
          <a:bodyPr/>
          <a:lstStyle/>
          <a:p>
            <a:endParaRPr lang="en-AU"/>
          </a:p>
        </p:txBody>
      </p:sp>
      <p:sp>
        <p:nvSpPr>
          <p:cNvPr id="52235" name="Text Box 28"/>
          <p:cNvSpPr txBox="1">
            <a:spLocks noChangeArrowheads="1"/>
          </p:cNvSpPr>
          <p:nvPr/>
        </p:nvSpPr>
        <p:spPr bwMode="auto">
          <a:xfrm>
            <a:off x="5715000" y="3206750"/>
            <a:ext cx="1098550" cy="366713"/>
          </a:xfrm>
          <a:prstGeom prst="rect">
            <a:avLst/>
          </a:prstGeom>
          <a:noFill/>
          <a:ln w="9525">
            <a:noFill/>
            <a:miter lim="800000"/>
            <a:headEnd/>
            <a:tailEnd/>
          </a:ln>
        </p:spPr>
        <p:txBody>
          <a:bodyPr wrap="none">
            <a:spAutoFit/>
          </a:bodyPr>
          <a:lstStyle/>
          <a:p>
            <a:pPr algn="ctr"/>
            <a:r>
              <a:rPr lang="en-US"/>
              <a:t>Rebekah</a:t>
            </a:r>
          </a:p>
        </p:txBody>
      </p:sp>
      <p:sp>
        <p:nvSpPr>
          <p:cNvPr id="52236" name="Text Box 29"/>
          <p:cNvSpPr txBox="1">
            <a:spLocks noChangeArrowheads="1"/>
          </p:cNvSpPr>
          <p:nvPr/>
        </p:nvSpPr>
        <p:spPr bwMode="auto">
          <a:xfrm>
            <a:off x="5724525" y="4070350"/>
            <a:ext cx="895350" cy="366713"/>
          </a:xfrm>
          <a:prstGeom prst="rect">
            <a:avLst/>
          </a:prstGeom>
          <a:noFill/>
          <a:ln w="9525">
            <a:noFill/>
            <a:miter lim="800000"/>
            <a:headEnd/>
            <a:tailEnd/>
          </a:ln>
        </p:spPr>
        <p:txBody>
          <a:bodyPr wrap="none">
            <a:spAutoFit/>
          </a:bodyPr>
          <a:lstStyle/>
          <a:p>
            <a:pPr algn="ctr"/>
            <a:r>
              <a:rPr lang="en-US"/>
              <a:t>Rachel</a:t>
            </a:r>
          </a:p>
        </p:txBody>
      </p:sp>
      <p:sp>
        <p:nvSpPr>
          <p:cNvPr id="52237" name="Line 30"/>
          <p:cNvSpPr>
            <a:spLocks noChangeShapeType="1"/>
          </p:cNvSpPr>
          <p:nvPr/>
        </p:nvSpPr>
        <p:spPr bwMode="auto">
          <a:xfrm flipH="1">
            <a:off x="2339975" y="2924175"/>
            <a:ext cx="0" cy="360363"/>
          </a:xfrm>
          <a:prstGeom prst="line">
            <a:avLst/>
          </a:prstGeom>
          <a:noFill/>
          <a:ln w="76200">
            <a:solidFill>
              <a:srgbClr val="3366FF"/>
            </a:solidFill>
            <a:round/>
            <a:headEnd/>
            <a:tailEnd type="triangle" w="med" len="med"/>
          </a:ln>
        </p:spPr>
        <p:txBody>
          <a:bodyPr/>
          <a:lstStyle/>
          <a:p>
            <a:endParaRPr lang="en-AU"/>
          </a:p>
        </p:txBody>
      </p:sp>
      <p:sp>
        <p:nvSpPr>
          <p:cNvPr id="52238" name="Line 31"/>
          <p:cNvSpPr>
            <a:spLocks noChangeShapeType="1"/>
          </p:cNvSpPr>
          <p:nvPr/>
        </p:nvSpPr>
        <p:spPr bwMode="auto">
          <a:xfrm flipH="1">
            <a:off x="2339975" y="3716338"/>
            <a:ext cx="0" cy="360362"/>
          </a:xfrm>
          <a:prstGeom prst="line">
            <a:avLst/>
          </a:prstGeom>
          <a:noFill/>
          <a:ln w="76200">
            <a:solidFill>
              <a:srgbClr val="3366FF"/>
            </a:solidFill>
            <a:round/>
            <a:headEnd/>
            <a:tailEnd type="triangle" w="med" len="med"/>
          </a:ln>
        </p:spPr>
        <p:txBody>
          <a:bodyPr/>
          <a:lstStyle/>
          <a:p>
            <a:endParaRPr lang="en-AU"/>
          </a:p>
        </p:txBody>
      </p:sp>
      <p:sp>
        <p:nvSpPr>
          <p:cNvPr id="52239" name="Line 32"/>
          <p:cNvSpPr>
            <a:spLocks noChangeShapeType="1"/>
          </p:cNvSpPr>
          <p:nvPr/>
        </p:nvSpPr>
        <p:spPr bwMode="auto">
          <a:xfrm flipH="1">
            <a:off x="6227763" y="2781300"/>
            <a:ext cx="0" cy="360363"/>
          </a:xfrm>
          <a:prstGeom prst="line">
            <a:avLst/>
          </a:prstGeom>
          <a:noFill/>
          <a:ln w="76200">
            <a:solidFill>
              <a:srgbClr val="3366FF"/>
            </a:solidFill>
            <a:round/>
            <a:headEnd/>
            <a:tailEnd type="triangle" w="med" len="med"/>
          </a:ln>
        </p:spPr>
        <p:txBody>
          <a:bodyPr/>
          <a:lstStyle/>
          <a:p>
            <a:endParaRPr lang="en-AU"/>
          </a:p>
        </p:txBody>
      </p:sp>
      <p:sp>
        <p:nvSpPr>
          <p:cNvPr id="52240" name="Line 33"/>
          <p:cNvSpPr>
            <a:spLocks noChangeShapeType="1"/>
          </p:cNvSpPr>
          <p:nvPr/>
        </p:nvSpPr>
        <p:spPr bwMode="auto">
          <a:xfrm flipH="1">
            <a:off x="6227763" y="3644900"/>
            <a:ext cx="0" cy="360363"/>
          </a:xfrm>
          <a:prstGeom prst="line">
            <a:avLst/>
          </a:prstGeom>
          <a:noFill/>
          <a:ln w="76200">
            <a:solidFill>
              <a:srgbClr val="3366FF"/>
            </a:solidFill>
            <a:round/>
            <a:headEnd/>
            <a:tailEnd type="triangle" w="med" len="med"/>
          </a:ln>
        </p:spPr>
        <p:txBody>
          <a:bodyPr/>
          <a:lstStyle/>
          <a:p>
            <a:endParaRPr lang="en-AU"/>
          </a:p>
        </p:txBody>
      </p:sp>
      <p:sp>
        <p:nvSpPr>
          <p:cNvPr id="52241" name="Text Box 34"/>
          <p:cNvSpPr txBox="1">
            <a:spLocks noChangeArrowheads="1"/>
          </p:cNvSpPr>
          <p:nvPr/>
        </p:nvSpPr>
        <p:spPr bwMode="auto">
          <a:xfrm>
            <a:off x="1763713" y="5510213"/>
            <a:ext cx="1111250" cy="366712"/>
          </a:xfrm>
          <a:prstGeom prst="rect">
            <a:avLst/>
          </a:prstGeom>
          <a:noFill/>
          <a:ln w="9525">
            <a:noFill/>
            <a:miter lim="800000"/>
            <a:headEnd/>
            <a:tailEnd/>
          </a:ln>
        </p:spPr>
        <p:txBody>
          <a:bodyPr>
            <a:spAutoFit/>
          </a:bodyPr>
          <a:lstStyle/>
          <a:p>
            <a:pPr algn="ctr"/>
            <a:r>
              <a:rPr lang="en-US"/>
              <a:t>Boaz</a:t>
            </a:r>
          </a:p>
        </p:txBody>
      </p:sp>
      <p:sp>
        <p:nvSpPr>
          <p:cNvPr id="52242" name="Text Box 35"/>
          <p:cNvSpPr txBox="1">
            <a:spLocks noChangeArrowheads="1"/>
          </p:cNvSpPr>
          <p:nvPr/>
        </p:nvSpPr>
        <p:spPr bwMode="auto">
          <a:xfrm>
            <a:off x="5621338" y="5589588"/>
            <a:ext cx="1111250" cy="366712"/>
          </a:xfrm>
          <a:prstGeom prst="rect">
            <a:avLst/>
          </a:prstGeom>
          <a:noFill/>
          <a:ln w="9525">
            <a:noFill/>
            <a:miter lim="800000"/>
            <a:headEnd/>
            <a:tailEnd/>
          </a:ln>
        </p:spPr>
        <p:txBody>
          <a:bodyPr>
            <a:spAutoFit/>
          </a:bodyPr>
          <a:lstStyle/>
          <a:p>
            <a:pPr algn="ctr"/>
            <a:r>
              <a:rPr lang="en-US"/>
              <a:t>Ruth</a:t>
            </a:r>
          </a:p>
        </p:txBody>
      </p:sp>
      <p:sp>
        <p:nvSpPr>
          <p:cNvPr id="52243" name="Text Box 36"/>
          <p:cNvSpPr txBox="1">
            <a:spLocks noChangeArrowheads="1"/>
          </p:cNvSpPr>
          <p:nvPr/>
        </p:nvSpPr>
        <p:spPr bwMode="auto">
          <a:xfrm>
            <a:off x="1835150" y="4797425"/>
            <a:ext cx="1111250" cy="366713"/>
          </a:xfrm>
          <a:prstGeom prst="rect">
            <a:avLst/>
          </a:prstGeom>
          <a:noFill/>
          <a:ln w="9525">
            <a:noFill/>
            <a:miter lim="800000"/>
            <a:headEnd/>
            <a:tailEnd/>
          </a:ln>
        </p:spPr>
        <p:txBody>
          <a:bodyPr>
            <a:spAutoFit/>
          </a:bodyPr>
          <a:lstStyle/>
          <a:p>
            <a:pPr algn="ctr"/>
            <a:r>
              <a:rPr lang="en-US"/>
              <a:t>Salmon</a:t>
            </a:r>
          </a:p>
        </p:txBody>
      </p:sp>
      <p:sp>
        <p:nvSpPr>
          <p:cNvPr id="52244" name="Text Box 37"/>
          <p:cNvSpPr txBox="1">
            <a:spLocks noChangeArrowheads="1"/>
          </p:cNvSpPr>
          <p:nvPr/>
        </p:nvSpPr>
        <p:spPr bwMode="auto">
          <a:xfrm>
            <a:off x="5651500" y="4797425"/>
            <a:ext cx="1111250" cy="366713"/>
          </a:xfrm>
          <a:prstGeom prst="rect">
            <a:avLst/>
          </a:prstGeom>
          <a:noFill/>
          <a:ln w="9525">
            <a:noFill/>
            <a:miter lim="800000"/>
            <a:headEnd/>
            <a:tailEnd/>
          </a:ln>
        </p:spPr>
        <p:txBody>
          <a:bodyPr>
            <a:spAutoFit/>
          </a:bodyPr>
          <a:lstStyle/>
          <a:p>
            <a:pPr algn="ctr"/>
            <a:r>
              <a:rPr lang="en-US"/>
              <a:t>Rahab</a:t>
            </a:r>
          </a:p>
        </p:txBody>
      </p:sp>
      <p:sp>
        <p:nvSpPr>
          <p:cNvPr id="52245" name="Text Box 38"/>
          <p:cNvSpPr txBox="1">
            <a:spLocks noChangeArrowheads="1"/>
          </p:cNvSpPr>
          <p:nvPr/>
        </p:nvSpPr>
        <p:spPr bwMode="auto">
          <a:xfrm>
            <a:off x="5651500" y="6308725"/>
            <a:ext cx="1111250" cy="366713"/>
          </a:xfrm>
          <a:prstGeom prst="rect">
            <a:avLst/>
          </a:prstGeom>
          <a:noFill/>
          <a:ln w="9525">
            <a:noFill/>
            <a:miter lim="800000"/>
            <a:headEnd/>
            <a:tailEnd/>
          </a:ln>
        </p:spPr>
        <p:txBody>
          <a:bodyPr>
            <a:spAutoFit/>
          </a:bodyPr>
          <a:lstStyle/>
          <a:p>
            <a:pPr algn="ctr"/>
            <a:r>
              <a:rPr lang="en-US">
                <a:solidFill>
                  <a:schemeClr val="bg1"/>
                </a:solidFill>
              </a:rPr>
              <a:t>Mary</a:t>
            </a:r>
            <a:endParaRPr lang="en-US">
              <a:solidFill>
                <a:srgbClr val="00FF00"/>
              </a:solidFill>
            </a:endParaRPr>
          </a:p>
        </p:txBody>
      </p:sp>
      <p:sp>
        <p:nvSpPr>
          <p:cNvPr id="52246" name="Line 39"/>
          <p:cNvSpPr>
            <a:spLocks noChangeShapeType="1"/>
          </p:cNvSpPr>
          <p:nvPr/>
        </p:nvSpPr>
        <p:spPr bwMode="auto">
          <a:xfrm flipH="1">
            <a:off x="6227763" y="4437063"/>
            <a:ext cx="0" cy="360362"/>
          </a:xfrm>
          <a:prstGeom prst="line">
            <a:avLst/>
          </a:prstGeom>
          <a:noFill/>
          <a:ln w="76200">
            <a:solidFill>
              <a:srgbClr val="3366FF"/>
            </a:solidFill>
            <a:round/>
            <a:headEnd/>
            <a:tailEnd type="triangle" w="med" len="med"/>
          </a:ln>
        </p:spPr>
        <p:txBody>
          <a:bodyPr/>
          <a:lstStyle/>
          <a:p>
            <a:endParaRPr lang="en-AU"/>
          </a:p>
        </p:txBody>
      </p:sp>
      <p:sp>
        <p:nvSpPr>
          <p:cNvPr id="52247" name="Line 40"/>
          <p:cNvSpPr>
            <a:spLocks noChangeShapeType="1"/>
          </p:cNvSpPr>
          <p:nvPr/>
        </p:nvSpPr>
        <p:spPr bwMode="auto">
          <a:xfrm flipH="1">
            <a:off x="6227763" y="5229225"/>
            <a:ext cx="0" cy="360363"/>
          </a:xfrm>
          <a:prstGeom prst="line">
            <a:avLst/>
          </a:prstGeom>
          <a:noFill/>
          <a:ln w="76200">
            <a:solidFill>
              <a:srgbClr val="3366FF"/>
            </a:solidFill>
            <a:round/>
            <a:headEnd/>
            <a:tailEnd type="triangle" w="med" len="med"/>
          </a:ln>
        </p:spPr>
        <p:txBody>
          <a:bodyPr/>
          <a:lstStyle/>
          <a:p>
            <a:endParaRPr lang="en-AU"/>
          </a:p>
        </p:txBody>
      </p:sp>
      <p:sp>
        <p:nvSpPr>
          <p:cNvPr id="52248" name="Line 41"/>
          <p:cNvSpPr>
            <a:spLocks noChangeShapeType="1"/>
          </p:cNvSpPr>
          <p:nvPr/>
        </p:nvSpPr>
        <p:spPr bwMode="auto">
          <a:xfrm flipH="1">
            <a:off x="6227763" y="5948363"/>
            <a:ext cx="0" cy="433387"/>
          </a:xfrm>
          <a:prstGeom prst="line">
            <a:avLst/>
          </a:prstGeom>
          <a:noFill/>
          <a:ln w="53975">
            <a:solidFill>
              <a:srgbClr val="3366FF"/>
            </a:solidFill>
            <a:prstDash val="sysDot"/>
            <a:round/>
            <a:headEnd/>
            <a:tailEnd type="triangle" w="med" len="med"/>
          </a:ln>
        </p:spPr>
        <p:txBody>
          <a:bodyPr/>
          <a:lstStyle/>
          <a:p>
            <a:endParaRPr lang="en-AU"/>
          </a:p>
        </p:txBody>
      </p:sp>
      <p:sp>
        <p:nvSpPr>
          <p:cNvPr id="52249" name="Line 42"/>
          <p:cNvSpPr>
            <a:spLocks noChangeShapeType="1"/>
          </p:cNvSpPr>
          <p:nvPr/>
        </p:nvSpPr>
        <p:spPr bwMode="auto">
          <a:xfrm flipH="1">
            <a:off x="2339975" y="4437063"/>
            <a:ext cx="0" cy="360362"/>
          </a:xfrm>
          <a:prstGeom prst="line">
            <a:avLst/>
          </a:prstGeom>
          <a:noFill/>
          <a:ln w="76200">
            <a:solidFill>
              <a:srgbClr val="3366FF"/>
            </a:solidFill>
            <a:round/>
            <a:headEnd/>
            <a:tailEnd type="triangle" w="med" len="med"/>
          </a:ln>
        </p:spPr>
        <p:txBody>
          <a:bodyPr/>
          <a:lstStyle/>
          <a:p>
            <a:endParaRPr lang="en-AU"/>
          </a:p>
        </p:txBody>
      </p:sp>
      <p:sp>
        <p:nvSpPr>
          <p:cNvPr id="52250" name="Line 43"/>
          <p:cNvSpPr>
            <a:spLocks noChangeShapeType="1"/>
          </p:cNvSpPr>
          <p:nvPr/>
        </p:nvSpPr>
        <p:spPr bwMode="auto">
          <a:xfrm flipH="1">
            <a:off x="2339975" y="5157788"/>
            <a:ext cx="0" cy="360362"/>
          </a:xfrm>
          <a:prstGeom prst="line">
            <a:avLst/>
          </a:prstGeom>
          <a:noFill/>
          <a:ln w="76200">
            <a:solidFill>
              <a:srgbClr val="3366FF"/>
            </a:solidFill>
            <a:round/>
            <a:headEnd/>
            <a:tailEnd type="triangle" w="med" len="med"/>
          </a:ln>
        </p:spPr>
        <p:txBody>
          <a:bodyPr/>
          <a:lstStyle/>
          <a:p>
            <a:endParaRPr lang="en-AU"/>
          </a:p>
        </p:txBody>
      </p:sp>
      <p:sp>
        <p:nvSpPr>
          <p:cNvPr id="159788" name="Text Box 44"/>
          <p:cNvSpPr txBox="1">
            <a:spLocks noChangeArrowheads="1"/>
          </p:cNvSpPr>
          <p:nvPr/>
        </p:nvSpPr>
        <p:spPr bwMode="auto">
          <a:xfrm>
            <a:off x="4030663" y="2012950"/>
            <a:ext cx="1925637" cy="336550"/>
          </a:xfrm>
          <a:prstGeom prst="rect">
            <a:avLst/>
          </a:prstGeom>
          <a:noFill/>
          <a:ln w="9525">
            <a:noFill/>
            <a:miter lim="800000"/>
            <a:headEnd/>
            <a:tailEnd/>
          </a:ln>
        </p:spPr>
        <p:txBody>
          <a:bodyPr wrap="none">
            <a:spAutoFit/>
          </a:bodyPr>
          <a:lstStyle/>
          <a:p>
            <a:pPr algn="ctr"/>
            <a:r>
              <a:rPr lang="en-US" sz="1600"/>
              <a:t>“Mother of Nations”</a:t>
            </a:r>
          </a:p>
        </p:txBody>
      </p:sp>
      <p:sp>
        <p:nvSpPr>
          <p:cNvPr id="159789" name="Text Box 45"/>
          <p:cNvSpPr txBox="1">
            <a:spLocks noChangeArrowheads="1"/>
          </p:cNvSpPr>
          <p:nvPr/>
        </p:nvSpPr>
        <p:spPr bwMode="auto">
          <a:xfrm>
            <a:off x="4019550" y="2373313"/>
            <a:ext cx="1733550" cy="336550"/>
          </a:xfrm>
          <a:prstGeom prst="rect">
            <a:avLst/>
          </a:prstGeom>
          <a:noFill/>
          <a:ln w="9525">
            <a:noFill/>
            <a:miter lim="800000"/>
            <a:headEnd/>
            <a:tailEnd/>
          </a:ln>
        </p:spPr>
        <p:txBody>
          <a:bodyPr wrap="none">
            <a:spAutoFit/>
          </a:bodyPr>
          <a:lstStyle/>
          <a:p>
            <a:pPr algn="ctr"/>
            <a:r>
              <a:rPr lang="en-US" sz="1600"/>
              <a:t>“Mother of us All”</a:t>
            </a:r>
          </a:p>
        </p:txBody>
      </p:sp>
      <p:sp>
        <p:nvSpPr>
          <p:cNvPr id="159790" name="Text Box 46"/>
          <p:cNvSpPr txBox="1">
            <a:spLocks noChangeArrowheads="1"/>
          </p:cNvSpPr>
          <p:nvPr/>
        </p:nvSpPr>
        <p:spPr bwMode="auto">
          <a:xfrm>
            <a:off x="7134225" y="2349500"/>
            <a:ext cx="996950" cy="366713"/>
          </a:xfrm>
          <a:prstGeom prst="rect">
            <a:avLst/>
          </a:prstGeom>
          <a:noFill/>
          <a:ln w="9525">
            <a:noFill/>
            <a:miter lim="800000"/>
            <a:headEnd/>
            <a:tailEnd/>
          </a:ln>
        </p:spPr>
        <p:txBody>
          <a:bodyPr wrap="none">
            <a:spAutoFit/>
          </a:bodyPr>
          <a:lstStyle/>
          <a:p>
            <a:pPr algn="ctr"/>
            <a:r>
              <a:rPr lang="en-US"/>
              <a:t>Barren!!</a:t>
            </a:r>
          </a:p>
        </p:txBody>
      </p:sp>
      <p:sp>
        <p:nvSpPr>
          <p:cNvPr id="159791" name="Text Box 47"/>
          <p:cNvSpPr txBox="1">
            <a:spLocks noChangeArrowheads="1"/>
          </p:cNvSpPr>
          <p:nvPr/>
        </p:nvSpPr>
        <p:spPr bwMode="auto">
          <a:xfrm>
            <a:off x="7164388" y="4070350"/>
            <a:ext cx="996950" cy="366713"/>
          </a:xfrm>
          <a:prstGeom prst="rect">
            <a:avLst/>
          </a:prstGeom>
          <a:noFill/>
          <a:ln w="9525">
            <a:noFill/>
            <a:miter lim="800000"/>
            <a:headEnd/>
            <a:tailEnd/>
          </a:ln>
        </p:spPr>
        <p:txBody>
          <a:bodyPr wrap="none">
            <a:spAutoFit/>
          </a:bodyPr>
          <a:lstStyle/>
          <a:p>
            <a:pPr algn="ctr"/>
            <a:r>
              <a:rPr lang="en-US"/>
              <a:t>Barren!!</a:t>
            </a:r>
          </a:p>
        </p:txBody>
      </p:sp>
      <p:sp>
        <p:nvSpPr>
          <p:cNvPr id="159792" name="Text Box 48"/>
          <p:cNvSpPr txBox="1">
            <a:spLocks noChangeArrowheads="1"/>
          </p:cNvSpPr>
          <p:nvPr/>
        </p:nvSpPr>
        <p:spPr bwMode="auto">
          <a:xfrm>
            <a:off x="7164388" y="3213100"/>
            <a:ext cx="996950" cy="366713"/>
          </a:xfrm>
          <a:prstGeom prst="rect">
            <a:avLst/>
          </a:prstGeom>
          <a:noFill/>
          <a:ln w="9525">
            <a:noFill/>
            <a:miter lim="800000"/>
            <a:headEnd/>
            <a:tailEnd/>
          </a:ln>
        </p:spPr>
        <p:txBody>
          <a:bodyPr wrap="none">
            <a:spAutoFit/>
          </a:bodyPr>
          <a:lstStyle/>
          <a:p>
            <a:pPr algn="ctr"/>
            <a:r>
              <a:rPr lang="en-US"/>
              <a:t>Barren!!</a:t>
            </a:r>
          </a:p>
        </p:txBody>
      </p:sp>
      <p:sp>
        <p:nvSpPr>
          <p:cNvPr id="159793" name="Text Box 49"/>
          <p:cNvSpPr txBox="1">
            <a:spLocks noChangeArrowheads="1"/>
          </p:cNvSpPr>
          <p:nvPr/>
        </p:nvSpPr>
        <p:spPr bwMode="auto">
          <a:xfrm>
            <a:off x="7265988" y="4797425"/>
            <a:ext cx="793750" cy="366713"/>
          </a:xfrm>
          <a:prstGeom prst="rect">
            <a:avLst/>
          </a:prstGeom>
          <a:noFill/>
          <a:ln w="9525">
            <a:noFill/>
            <a:miter lim="800000"/>
            <a:headEnd/>
            <a:tailEnd/>
          </a:ln>
        </p:spPr>
        <p:txBody>
          <a:bodyPr wrap="none">
            <a:spAutoFit/>
          </a:bodyPr>
          <a:lstStyle/>
          <a:p>
            <a:pPr algn="ctr"/>
            <a:r>
              <a:rPr lang="en-US"/>
              <a:t>Harlot</a:t>
            </a:r>
          </a:p>
        </p:txBody>
      </p:sp>
      <p:sp>
        <p:nvSpPr>
          <p:cNvPr id="159794" name="Text Box 50"/>
          <p:cNvSpPr txBox="1">
            <a:spLocks noChangeArrowheads="1"/>
          </p:cNvSpPr>
          <p:nvPr/>
        </p:nvSpPr>
        <p:spPr bwMode="auto">
          <a:xfrm>
            <a:off x="7175500" y="5516563"/>
            <a:ext cx="996950" cy="366712"/>
          </a:xfrm>
          <a:prstGeom prst="rect">
            <a:avLst/>
          </a:prstGeom>
          <a:noFill/>
          <a:ln w="9525">
            <a:noFill/>
            <a:miter lim="800000"/>
            <a:headEnd/>
            <a:tailEnd/>
          </a:ln>
        </p:spPr>
        <p:txBody>
          <a:bodyPr wrap="none">
            <a:spAutoFit/>
          </a:bodyPr>
          <a:lstStyle/>
          <a:p>
            <a:pPr algn="ctr"/>
            <a:r>
              <a:rPr lang="en-US"/>
              <a:t>Moabite</a:t>
            </a:r>
          </a:p>
        </p:txBody>
      </p:sp>
      <p:sp>
        <p:nvSpPr>
          <p:cNvPr id="159795" name="Text Box 51"/>
          <p:cNvSpPr txBox="1">
            <a:spLocks noChangeArrowheads="1"/>
          </p:cNvSpPr>
          <p:nvPr/>
        </p:nvSpPr>
        <p:spPr bwMode="auto">
          <a:xfrm>
            <a:off x="6948488" y="6302375"/>
            <a:ext cx="1543050" cy="366713"/>
          </a:xfrm>
          <a:prstGeom prst="rect">
            <a:avLst/>
          </a:prstGeom>
          <a:noFill/>
          <a:ln w="9525">
            <a:noFill/>
            <a:miter lim="800000"/>
            <a:headEnd/>
            <a:tailEnd/>
          </a:ln>
        </p:spPr>
        <p:txBody>
          <a:bodyPr wrap="none">
            <a:spAutoFit/>
          </a:bodyPr>
          <a:lstStyle/>
          <a:p>
            <a:pPr algn="ctr"/>
            <a:r>
              <a:rPr lang="en-US">
                <a:solidFill>
                  <a:schemeClr val="bg1"/>
                </a:solidFill>
              </a:rPr>
              <a:t>Virgin Mother</a:t>
            </a:r>
            <a:endParaRPr lang="en-US">
              <a:solidFill>
                <a:srgbClr val="00FF00"/>
              </a:solidFill>
            </a:endParaRPr>
          </a:p>
        </p:txBody>
      </p:sp>
      <p:sp>
        <p:nvSpPr>
          <p:cNvPr id="159797" name="Text Box 53"/>
          <p:cNvSpPr txBox="1">
            <a:spLocks noChangeArrowheads="1"/>
          </p:cNvSpPr>
          <p:nvPr/>
        </p:nvSpPr>
        <p:spPr bwMode="auto">
          <a:xfrm>
            <a:off x="130175" y="2084388"/>
            <a:ext cx="1879600" cy="336550"/>
          </a:xfrm>
          <a:prstGeom prst="rect">
            <a:avLst/>
          </a:prstGeom>
          <a:noFill/>
          <a:ln w="9525">
            <a:noFill/>
            <a:miter lim="800000"/>
            <a:headEnd/>
            <a:tailEnd/>
          </a:ln>
        </p:spPr>
        <p:txBody>
          <a:bodyPr wrap="none">
            <a:spAutoFit/>
          </a:bodyPr>
          <a:lstStyle/>
          <a:p>
            <a:pPr algn="ctr"/>
            <a:r>
              <a:rPr lang="en-US" sz="1600">
                <a:solidFill>
                  <a:schemeClr val="bg1"/>
                </a:solidFill>
              </a:rPr>
              <a:t>“Father of Nations”</a:t>
            </a:r>
            <a:endParaRPr lang="en-US" sz="1600">
              <a:solidFill>
                <a:srgbClr val="00FF00"/>
              </a:solidFill>
            </a:endParaRPr>
          </a:p>
        </p:txBody>
      </p:sp>
      <p:sp>
        <p:nvSpPr>
          <p:cNvPr id="159798" name="Text Box 54"/>
          <p:cNvSpPr txBox="1">
            <a:spLocks noChangeArrowheads="1"/>
          </p:cNvSpPr>
          <p:nvPr/>
        </p:nvSpPr>
        <p:spPr bwMode="auto">
          <a:xfrm>
            <a:off x="92075" y="2444750"/>
            <a:ext cx="1687513" cy="336550"/>
          </a:xfrm>
          <a:prstGeom prst="rect">
            <a:avLst/>
          </a:prstGeom>
          <a:noFill/>
          <a:ln w="9525">
            <a:noFill/>
            <a:miter lim="800000"/>
            <a:headEnd/>
            <a:tailEnd/>
          </a:ln>
        </p:spPr>
        <p:txBody>
          <a:bodyPr wrap="none">
            <a:spAutoFit/>
          </a:bodyPr>
          <a:lstStyle/>
          <a:p>
            <a:pPr algn="ctr"/>
            <a:r>
              <a:rPr lang="en-US" sz="1600">
                <a:solidFill>
                  <a:schemeClr val="bg1"/>
                </a:solidFill>
              </a:rPr>
              <a:t>“Father of us All”</a:t>
            </a:r>
            <a:endParaRPr lang="en-US" sz="1600">
              <a:solidFill>
                <a:srgbClr val="00FF00"/>
              </a:solidFill>
            </a:endParaRPr>
          </a:p>
        </p:txBody>
      </p:sp>
      <p:sp>
        <p:nvSpPr>
          <p:cNvPr id="52261" name="Line 55"/>
          <p:cNvSpPr>
            <a:spLocks noChangeShapeType="1"/>
          </p:cNvSpPr>
          <p:nvPr/>
        </p:nvSpPr>
        <p:spPr bwMode="auto">
          <a:xfrm flipH="1">
            <a:off x="2339975" y="5876925"/>
            <a:ext cx="0" cy="504825"/>
          </a:xfrm>
          <a:prstGeom prst="line">
            <a:avLst/>
          </a:prstGeom>
          <a:noFill/>
          <a:ln w="53975">
            <a:solidFill>
              <a:srgbClr val="3366FF"/>
            </a:solidFill>
            <a:prstDash val="sysDot"/>
            <a:round/>
            <a:headEnd/>
            <a:tailEnd type="triangle" w="med" len="med"/>
          </a:ln>
        </p:spPr>
        <p:txBody>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88"/>
                                        </p:tgtEl>
                                        <p:attrNameLst>
                                          <p:attrName>style.visibility</p:attrName>
                                        </p:attrNameLst>
                                      </p:cBhvr>
                                      <p:to>
                                        <p:strVal val="visible"/>
                                      </p:to>
                                    </p:set>
                                    <p:animEffect transition="in" filter="fade">
                                      <p:cBhvr>
                                        <p:cTn id="7" dur="2000"/>
                                        <p:tgtEl>
                                          <p:spTgt spid="1597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789"/>
                                        </p:tgtEl>
                                        <p:attrNameLst>
                                          <p:attrName>style.visibility</p:attrName>
                                        </p:attrNameLst>
                                      </p:cBhvr>
                                      <p:to>
                                        <p:strVal val="visible"/>
                                      </p:to>
                                    </p:set>
                                    <p:animEffect transition="in" filter="fade">
                                      <p:cBhvr>
                                        <p:cTn id="10" dur="2000"/>
                                        <p:tgtEl>
                                          <p:spTgt spid="1597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9797"/>
                                        </p:tgtEl>
                                        <p:attrNameLst>
                                          <p:attrName>style.visibility</p:attrName>
                                        </p:attrNameLst>
                                      </p:cBhvr>
                                      <p:to>
                                        <p:strVal val="visible"/>
                                      </p:to>
                                    </p:set>
                                    <p:animEffect transition="in" filter="fade">
                                      <p:cBhvr>
                                        <p:cTn id="13" dur="2000"/>
                                        <p:tgtEl>
                                          <p:spTgt spid="1597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9798"/>
                                        </p:tgtEl>
                                        <p:attrNameLst>
                                          <p:attrName>style.visibility</p:attrName>
                                        </p:attrNameLst>
                                      </p:cBhvr>
                                      <p:to>
                                        <p:strVal val="visible"/>
                                      </p:to>
                                    </p:set>
                                    <p:animEffect transition="in" filter="fade">
                                      <p:cBhvr>
                                        <p:cTn id="16" dur="2000"/>
                                        <p:tgtEl>
                                          <p:spTgt spid="15979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9790"/>
                                        </p:tgtEl>
                                        <p:attrNameLst>
                                          <p:attrName>style.visibility</p:attrName>
                                        </p:attrNameLst>
                                      </p:cBhvr>
                                      <p:to>
                                        <p:strVal val="visible"/>
                                      </p:to>
                                    </p:set>
                                    <p:anim calcmode="lin" valueType="num">
                                      <p:cBhvr additive="base">
                                        <p:cTn id="21" dur="500" fill="hold"/>
                                        <p:tgtEl>
                                          <p:spTgt spid="159790"/>
                                        </p:tgtEl>
                                        <p:attrNameLst>
                                          <p:attrName>ppt_x</p:attrName>
                                        </p:attrNameLst>
                                      </p:cBhvr>
                                      <p:tavLst>
                                        <p:tav tm="0">
                                          <p:val>
                                            <p:strVal val="#ppt_x"/>
                                          </p:val>
                                        </p:tav>
                                        <p:tav tm="100000">
                                          <p:val>
                                            <p:strVal val="#ppt_x"/>
                                          </p:val>
                                        </p:tav>
                                      </p:tavLst>
                                    </p:anim>
                                    <p:anim calcmode="lin" valueType="num">
                                      <p:cBhvr additive="base">
                                        <p:cTn id="22" dur="500" fill="hold"/>
                                        <p:tgtEl>
                                          <p:spTgt spid="159790"/>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59792"/>
                                        </p:tgtEl>
                                        <p:attrNameLst>
                                          <p:attrName>style.visibility</p:attrName>
                                        </p:attrNameLst>
                                      </p:cBhvr>
                                      <p:to>
                                        <p:strVal val="visible"/>
                                      </p:to>
                                    </p:set>
                                    <p:anim calcmode="lin" valueType="num">
                                      <p:cBhvr additive="base">
                                        <p:cTn id="26" dur="500" fill="hold"/>
                                        <p:tgtEl>
                                          <p:spTgt spid="159792"/>
                                        </p:tgtEl>
                                        <p:attrNameLst>
                                          <p:attrName>ppt_x</p:attrName>
                                        </p:attrNameLst>
                                      </p:cBhvr>
                                      <p:tavLst>
                                        <p:tav tm="0">
                                          <p:val>
                                            <p:strVal val="#ppt_x"/>
                                          </p:val>
                                        </p:tav>
                                        <p:tav tm="100000">
                                          <p:val>
                                            <p:strVal val="#ppt_x"/>
                                          </p:val>
                                        </p:tav>
                                      </p:tavLst>
                                    </p:anim>
                                    <p:anim calcmode="lin" valueType="num">
                                      <p:cBhvr additive="base">
                                        <p:cTn id="27" dur="500" fill="hold"/>
                                        <p:tgtEl>
                                          <p:spTgt spid="15979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159791"/>
                                        </p:tgtEl>
                                        <p:attrNameLst>
                                          <p:attrName>style.visibility</p:attrName>
                                        </p:attrNameLst>
                                      </p:cBhvr>
                                      <p:to>
                                        <p:strVal val="visible"/>
                                      </p:to>
                                    </p:set>
                                    <p:anim calcmode="lin" valueType="num">
                                      <p:cBhvr additive="base">
                                        <p:cTn id="31" dur="500" fill="hold"/>
                                        <p:tgtEl>
                                          <p:spTgt spid="159791"/>
                                        </p:tgtEl>
                                        <p:attrNameLst>
                                          <p:attrName>ppt_x</p:attrName>
                                        </p:attrNameLst>
                                      </p:cBhvr>
                                      <p:tavLst>
                                        <p:tav tm="0">
                                          <p:val>
                                            <p:strVal val="#ppt_x"/>
                                          </p:val>
                                        </p:tav>
                                        <p:tav tm="100000">
                                          <p:val>
                                            <p:strVal val="#ppt_x"/>
                                          </p:val>
                                        </p:tav>
                                      </p:tavLst>
                                    </p:anim>
                                    <p:anim calcmode="lin" valueType="num">
                                      <p:cBhvr additive="base">
                                        <p:cTn id="32" dur="500" fill="hold"/>
                                        <p:tgtEl>
                                          <p:spTgt spid="159791"/>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159793"/>
                                        </p:tgtEl>
                                        <p:attrNameLst>
                                          <p:attrName>style.visibility</p:attrName>
                                        </p:attrNameLst>
                                      </p:cBhvr>
                                      <p:to>
                                        <p:strVal val="visible"/>
                                      </p:to>
                                    </p:set>
                                    <p:anim calcmode="lin" valueType="num">
                                      <p:cBhvr additive="base">
                                        <p:cTn id="36" dur="500" fill="hold"/>
                                        <p:tgtEl>
                                          <p:spTgt spid="159793"/>
                                        </p:tgtEl>
                                        <p:attrNameLst>
                                          <p:attrName>ppt_x</p:attrName>
                                        </p:attrNameLst>
                                      </p:cBhvr>
                                      <p:tavLst>
                                        <p:tav tm="0">
                                          <p:val>
                                            <p:strVal val="#ppt_x"/>
                                          </p:val>
                                        </p:tav>
                                        <p:tav tm="100000">
                                          <p:val>
                                            <p:strVal val="#ppt_x"/>
                                          </p:val>
                                        </p:tav>
                                      </p:tavLst>
                                    </p:anim>
                                    <p:anim calcmode="lin" valueType="num">
                                      <p:cBhvr additive="base">
                                        <p:cTn id="37" dur="500" fill="hold"/>
                                        <p:tgtEl>
                                          <p:spTgt spid="159793"/>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59794"/>
                                        </p:tgtEl>
                                        <p:attrNameLst>
                                          <p:attrName>style.visibility</p:attrName>
                                        </p:attrNameLst>
                                      </p:cBhvr>
                                      <p:to>
                                        <p:strVal val="visible"/>
                                      </p:to>
                                    </p:set>
                                    <p:anim calcmode="lin" valueType="num">
                                      <p:cBhvr additive="base">
                                        <p:cTn id="41" dur="500" fill="hold"/>
                                        <p:tgtEl>
                                          <p:spTgt spid="159794"/>
                                        </p:tgtEl>
                                        <p:attrNameLst>
                                          <p:attrName>ppt_x</p:attrName>
                                        </p:attrNameLst>
                                      </p:cBhvr>
                                      <p:tavLst>
                                        <p:tav tm="0">
                                          <p:val>
                                            <p:strVal val="#ppt_x"/>
                                          </p:val>
                                        </p:tav>
                                        <p:tav tm="100000">
                                          <p:val>
                                            <p:strVal val="#ppt_x"/>
                                          </p:val>
                                        </p:tav>
                                      </p:tavLst>
                                    </p:anim>
                                    <p:anim calcmode="lin" valueType="num">
                                      <p:cBhvr additive="base">
                                        <p:cTn id="42" dur="500" fill="hold"/>
                                        <p:tgtEl>
                                          <p:spTgt spid="159794"/>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59795"/>
                                        </p:tgtEl>
                                        <p:attrNameLst>
                                          <p:attrName>style.visibility</p:attrName>
                                        </p:attrNameLst>
                                      </p:cBhvr>
                                      <p:to>
                                        <p:strVal val="visible"/>
                                      </p:to>
                                    </p:set>
                                    <p:anim calcmode="lin" valueType="num">
                                      <p:cBhvr additive="base">
                                        <p:cTn id="46" dur="500" fill="hold"/>
                                        <p:tgtEl>
                                          <p:spTgt spid="159795"/>
                                        </p:tgtEl>
                                        <p:attrNameLst>
                                          <p:attrName>ppt_x</p:attrName>
                                        </p:attrNameLst>
                                      </p:cBhvr>
                                      <p:tavLst>
                                        <p:tav tm="0">
                                          <p:val>
                                            <p:strVal val="#ppt_x"/>
                                          </p:val>
                                        </p:tav>
                                        <p:tav tm="100000">
                                          <p:val>
                                            <p:strVal val="#ppt_x"/>
                                          </p:val>
                                        </p:tav>
                                      </p:tavLst>
                                    </p:anim>
                                    <p:anim calcmode="lin" valueType="num">
                                      <p:cBhvr additive="base">
                                        <p:cTn id="47" dur="500" fill="hold"/>
                                        <p:tgtEl>
                                          <p:spTgt spid="159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88" grpId="0"/>
      <p:bldP spid="159789" grpId="0"/>
      <p:bldP spid="159790" grpId="0"/>
      <p:bldP spid="159791" grpId="0"/>
      <p:bldP spid="159792" grpId="0"/>
      <p:bldP spid="159793" grpId="0"/>
      <p:bldP spid="159794" grpId="0"/>
      <p:bldP spid="159795" grpId="0"/>
      <p:bldP spid="159797" grpId="0"/>
      <p:bldP spid="1597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WordArt 2"/>
          <p:cNvSpPr>
            <a:spLocks noChangeArrowheads="1" noChangeShapeType="1" noTextEdit="1"/>
          </p:cNvSpPr>
          <p:nvPr/>
        </p:nvSpPr>
        <p:spPr bwMode="auto">
          <a:xfrm>
            <a:off x="2771775" y="260350"/>
            <a:ext cx="3600450" cy="647700"/>
          </a:xfrm>
          <a:prstGeom prst="rect">
            <a:avLst/>
          </a:prstGeom>
        </p:spPr>
        <p:txBody>
          <a:bodyPr wrap="none" fromWordArt="1">
            <a:prstTxWarp prst="textPlain">
              <a:avLst>
                <a:gd name="adj" fmla="val 50000"/>
              </a:avLst>
            </a:prstTxWarp>
          </a:bodyPr>
          <a:lstStyle/>
          <a:p>
            <a:pPr algn="ctr"/>
            <a:r>
              <a:rPr lang="en-A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Type Patterns</a:t>
            </a:r>
          </a:p>
        </p:txBody>
      </p:sp>
      <p:sp>
        <p:nvSpPr>
          <p:cNvPr id="53251" name="Text Box 5"/>
          <p:cNvSpPr txBox="1">
            <a:spLocks noChangeArrowheads="1"/>
          </p:cNvSpPr>
          <p:nvPr/>
        </p:nvSpPr>
        <p:spPr bwMode="auto">
          <a:xfrm>
            <a:off x="1660549" y="1268413"/>
            <a:ext cx="1733550" cy="915987"/>
          </a:xfrm>
          <a:prstGeom prst="rect">
            <a:avLst/>
          </a:prstGeom>
          <a:noFill/>
          <a:ln w="9525">
            <a:noFill/>
            <a:miter lim="800000"/>
            <a:headEnd/>
            <a:tailEnd/>
          </a:ln>
        </p:spPr>
        <p:txBody>
          <a:bodyPr wrap="none">
            <a:spAutoFit/>
          </a:bodyPr>
          <a:lstStyle/>
          <a:p>
            <a:pPr algn="ctr"/>
            <a:r>
              <a:rPr lang="en-US"/>
              <a:t>Adam</a:t>
            </a:r>
          </a:p>
          <a:p>
            <a:pPr algn="ctr"/>
            <a:r>
              <a:rPr lang="en-US"/>
              <a:t>“The Sinner”</a:t>
            </a:r>
          </a:p>
          <a:p>
            <a:pPr algn="ctr"/>
            <a:r>
              <a:rPr lang="en-US"/>
              <a:t>The Man of Sin</a:t>
            </a:r>
          </a:p>
        </p:txBody>
      </p:sp>
      <p:sp>
        <p:nvSpPr>
          <p:cNvPr id="53252" name="Text Box 6"/>
          <p:cNvSpPr txBox="1">
            <a:spLocks noChangeArrowheads="1"/>
          </p:cNvSpPr>
          <p:nvPr/>
        </p:nvSpPr>
        <p:spPr bwMode="auto">
          <a:xfrm>
            <a:off x="5692799" y="1268413"/>
            <a:ext cx="1682750" cy="915987"/>
          </a:xfrm>
          <a:prstGeom prst="rect">
            <a:avLst/>
          </a:prstGeom>
          <a:noFill/>
          <a:ln w="9525">
            <a:noFill/>
            <a:miter lim="800000"/>
            <a:headEnd/>
            <a:tailEnd/>
          </a:ln>
        </p:spPr>
        <p:txBody>
          <a:bodyPr wrap="none">
            <a:spAutoFit/>
          </a:bodyPr>
          <a:lstStyle/>
          <a:p>
            <a:pPr algn="ctr"/>
            <a:r>
              <a:rPr lang="en-US"/>
              <a:t>Eve</a:t>
            </a:r>
          </a:p>
          <a:p>
            <a:pPr algn="ctr"/>
            <a:r>
              <a:rPr lang="en-US"/>
              <a:t>“The Beguiled”</a:t>
            </a:r>
          </a:p>
          <a:p>
            <a:pPr algn="ctr"/>
            <a:r>
              <a:rPr lang="en-US"/>
              <a:t>The Beguiler</a:t>
            </a:r>
          </a:p>
        </p:txBody>
      </p:sp>
      <p:sp>
        <p:nvSpPr>
          <p:cNvPr id="53253" name="Line 13"/>
          <p:cNvSpPr>
            <a:spLocks noChangeShapeType="1"/>
          </p:cNvSpPr>
          <p:nvPr/>
        </p:nvSpPr>
        <p:spPr bwMode="auto">
          <a:xfrm flipH="1">
            <a:off x="2524149" y="2276475"/>
            <a:ext cx="0" cy="431800"/>
          </a:xfrm>
          <a:prstGeom prst="line">
            <a:avLst/>
          </a:prstGeom>
          <a:noFill/>
          <a:ln w="76200">
            <a:solidFill>
              <a:srgbClr val="FF0000"/>
            </a:solidFill>
            <a:round/>
            <a:headEnd/>
            <a:tailEnd type="triangle" w="med" len="med"/>
          </a:ln>
        </p:spPr>
        <p:txBody>
          <a:bodyPr/>
          <a:lstStyle/>
          <a:p>
            <a:endParaRPr lang="en-AU"/>
          </a:p>
        </p:txBody>
      </p:sp>
      <p:sp>
        <p:nvSpPr>
          <p:cNvPr id="53254" name="Line 23"/>
          <p:cNvSpPr>
            <a:spLocks noChangeShapeType="1"/>
          </p:cNvSpPr>
          <p:nvPr/>
        </p:nvSpPr>
        <p:spPr bwMode="auto">
          <a:xfrm flipH="1">
            <a:off x="6629424" y="2276475"/>
            <a:ext cx="0" cy="431800"/>
          </a:xfrm>
          <a:prstGeom prst="line">
            <a:avLst/>
          </a:prstGeom>
          <a:noFill/>
          <a:ln w="76200">
            <a:solidFill>
              <a:srgbClr val="FF0000"/>
            </a:solidFill>
            <a:round/>
            <a:headEnd/>
            <a:tailEnd type="triangle" w="med" len="med"/>
          </a:ln>
        </p:spPr>
        <p:txBody>
          <a:bodyPr/>
          <a:lstStyle/>
          <a:p>
            <a:endParaRPr lang="en-AU"/>
          </a:p>
        </p:txBody>
      </p:sp>
      <p:sp>
        <p:nvSpPr>
          <p:cNvPr id="53255" name="Line 24"/>
          <p:cNvSpPr>
            <a:spLocks noChangeShapeType="1"/>
          </p:cNvSpPr>
          <p:nvPr/>
        </p:nvSpPr>
        <p:spPr bwMode="auto">
          <a:xfrm flipH="1">
            <a:off x="2524149" y="4221163"/>
            <a:ext cx="0" cy="431800"/>
          </a:xfrm>
          <a:prstGeom prst="line">
            <a:avLst/>
          </a:prstGeom>
          <a:noFill/>
          <a:ln w="76200">
            <a:solidFill>
              <a:srgbClr val="FF0000"/>
            </a:solidFill>
            <a:round/>
            <a:headEnd/>
            <a:tailEnd type="triangle" w="med" len="med"/>
          </a:ln>
        </p:spPr>
        <p:txBody>
          <a:bodyPr/>
          <a:lstStyle/>
          <a:p>
            <a:endParaRPr lang="en-AU"/>
          </a:p>
        </p:txBody>
      </p:sp>
      <p:sp>
        <p:nvSpPr>
          <p:cNvPr id="53256" name="Line 25"/>
          <p:cNvSpPr>
            <a:spLocks noChangeShapeType="1"/>
          </p:cNvSpPr>
          <p:nvPr/>
        </p:nvSpPr>
        <p:spPr bwMode="auto">
          <a:xfrm flipH="1">
            <a:off x="2524149" y="3213100"/>
            <a:ext cx="0" cy="431800"/>
          </a:xfrm>
          <a:prstGeom prst="line">
            <a:avLst/>
          </a:prstGeom>
          <a:noFill/>
          <a:ln w="76200">
            <a:solidFill>
              <a:srgbClr val="FF0000"/>
            </a:solidFill>
            <a:round/>
            <a:headEnd/>
            <a:tailEnd type="triangle" w="med" len="med"/>
          </a:ln>
        </p:spPr>
        <p:txBody>
          <a:bodyPr/>
          <a:lstStyle/>
          <a:p>
            <a:endParaRPr lang="en-AU"/>
          </a:p>
        </p:txBody>
      </p:sp>
      <p:sp>
        <p:nvSpPr>
          <p:cNvPr id="53257" name="Line 26"/>
          <p:cNvSpPr>
            <a:spLocks noChangeShapeType="1"/>
          </p:cNvSpPr>
          <p:nvPr/>
        </p:nvSpPr>
        <p:spPr bwMode="auto">
          <a:xfrm flipH="1">
            <a:off x="6629424" y="4292600"/>
            <a:ext cx="0" cy="431800"/>
          </a:xfrm>
          <a:prstGeom prst="line">
            <a:avLst/>
          </a:prstGeom>
          <a:noFill/>
          <a:ln w="76200">
            <a:solidFill>
              <a:srgbClr val="FF0000"/>
            </a:solidFill>
            <a:round/>
            <a:headEnd/>
            <a:tailEnd type="triangle" w="med" len="med"/>
          </a:ln>
        </p:spPr>
        <p:txBody>
          <a:bodyPr/>
          <a:lstStyle/>
          <a:p>
            <a:endParaRPr lang="en-AU"/>
          </a:p>
        </p:txBody>
      </p:sp>
      <p:sp>
        <p:nvSpPr>
          <p:cNvPr id="53258" name="Line 27"/>
          <p:cNvSpPr>
            <a:spLocks noChangeShapeType="1"/>
          </p:cNvSpPr>
          <p:nvPr/>
        </p:nvSpPr>
        <p:spPr bwMode="auto">
          <a:xfrm flipH="1">
            <a:off x="6629424" y="3213100"/>
            <a:ext cx="0" cy="431800"/>
          </a:xfrm>
          <a:prstGeom prst="line">
            <a:avLst/>
          </a:prstGeom>
          <a:noFill/>
          <a:ln w="76200">
            <a:solidFill>
              <a:srgbClr val="FF0000"/>
            </a:solidFill>
            <a:round/>
            <a:headEnd/>
            <a:tailEnd type="triangle" w="med" len="med"/>
          </a:ln>
        </p:spPr>
        <p:txBody>
          <a:bodyPr/>
          <a:lstStyle/>
          <a:p>
            <a:endParaRPr lang="en-AU"/>
          </a:p>
        </p:txBody>
      </p:sp>
      <p:sp>
        <p:nvSpPr>
          <p:cNvPr id="160796" name="Text Box 28"/>
          <p:cNvSpPr txBox="1">
            <a:spLocks noChangeArrowheads="1"/>
          </p:cNvSpPr>
          <p:nvPr/>
        </p:nvSpPr>
        <p:spPr bwMode="auto">
          <a:xfrm>
            <a:off x="2144737" y="2708275"/>
            <a:ext cx="717550" cy="366713"/>
          </a:xfrm>
          <a:prstGeom prst="rect">
            <a:avLst/>
          </a:prstGeom>
          <a:noFill/>
          <a:ln w="9525">
            <a:noFill/>
            <a:miter lim="800000"/>
            <a:headEnd/>
            <a:tailEnd/>
          </a:ln>
        </p:spPr>
        <p:txBody>
          <a:bodyPr wrap="none">
            <a:spAutoFit/>
          </a:bodyPr>
          <a:lstStyle/>
          <a:p>
            <a:pPr algn="ctr"/>
            <a:r>
              <a:rPr lang="en-US"/>
              <a:t>Ahab</a:t>
            </a:r>
          </a:p>
        </p:txBody>
      </p:sp>
      <p:sp>
        <p:nvSpPr>
          <p:cNvPr id="160797" name="Text Box 29"/>
          <p:cNvSpPr txBox="1">
            <a:spLocks noChangeArrowheads="1"/>
          </p:cNvSpPr>
          <p:nvPr/>
        </p:nvSpPr>
        <p:spPr bwMode="auto">
          <a:xfrm>
            <a:off x="1897087" y="3716338"/>
            <a:ext cx="1276350" cy="366712"/>
          </a:xfrm>
          <a:prstGeom prst="rect">
            <a:avLst/>
          </a:prstGeom>
          <a:noFill/>
          <a:ln w="9525">
            <a:noFill/>
            <a:miter lim="800000"/>
            <a:headEnd/>
            <a:tailEnd/>
          </a:ln>
        </p:spPr>
        <p:txBody>
          <a:bodyPr wrap="none">
            <a:spAutoFit/>
          </a:bodyPr>
          <a:lstStyle/>
          <a:p>
            <a:pPr algn="ctr"/>
            <a:r>
              <a:rPr lang="en-US"/>
              <a:t>Man of Sin</a:t>
            </a:r>
          </a:p>
        </p:txBody>
      </p:sp>
      <p:sp>
        <p:nvSpPr>
          <p:cNvPr id="160798" name="Text Box 30"/>
          <p:cNvSpPr txBox="1">
            <a:spLocks noChangeArrowheads="1"/>
          </p:cNvSpPr>
          <p:nvPr/>
        </p:nvSpPr>
        <p:spPr bwMode="auto">
          <a:xfrm>
            <a:off x="2171724" y="4797425"/>
            <a:ext cx="641350" cy="366713"/>
          </a:xfrm>
          <a:prstGeom prst="rect">
            <a:avLst/>
          </a:prstGeom>
          <a:noFill/>
          <a:ln w="9525">
            <a:noFill/>
            <a:miter lim="800000"/>
            <a:headEnd/>
            <a:tailEnd/>
          </a:ln>
        </p:spPr>
        <p:txBody>
          <a:bodyPr wrap="none">
            <a:spAutoFit/>
          </a:bodyPr>
          <a:lstStyle/>
          <a:p>
            <a:pPr algn="ctr"/>
            <a:r>
              <a:rPr lang="en-US"/>
              <a:t>Baal</a:t>
            </a:r>
          </a:p>
        </p:txBody>
      </p:sp>
      <p:sp>
        <p:nvSpPr>
          <p:cNvPr id="160799" name="Text Box 31"/>
          <p:cNvSpPr txBox="1">
            <a:spLocks noChangeArrowheads="1"/>
          </p:cNvSpPr>
          <p:nvPr/>
        </p:nvSpPr>
        <p:spPr bwMode="auto">
          <a:xfrm>
            <a:off x="6053162" y="4791075"/>
            <a:ext cx="1162050" cy="366713"/>
          </a:xfrm>
          <a:prstGeom prst="rect">
            <a:avLst/>
          </a:prstGeom>
          <a:noFill/>
          <a:ln w="9525">
            <a:noFill/>
            <a:miter lim="800000"/>
            <a:headEnd/>
            <a:tailEnd/>
          </a:ln>
        </p:spPr>
        <p:txBody>
          <a:bodyPr wrap="none">
            <a:spAutoFit/>
          </a:bodyPr>
          <a:lstStyle/>
          <a:p>
            <a:pPr algn="ctr"/>
            <a:r>
              <a:rPr lang="en-US"/>
              <a:t>Ashtoreth</a:t>
            </a:r>
          </a:p>
        </p:txBody>
      </p:sp>
      <p:sp>
        <p:nvSpPr>
          <p:cNvPr id="160800" name="Text Box 32"/>
          <p:cNvSpPr txBox="1">
            <a:spLocks noChangeArrowheads="1"/>
          </p:cNvSpPr>
          <p:nvPr/>
        </p:nvSpPr>
        <p:spPr bwMode="auto">
          <a:xfrm>
            <a:off x="6123012" y="2708275"/>
            <a:ext cx="971550" cy="366713"/>
          </a:xfrm>
          <a:prstGeom prst="rect">
            <a:avLst/>
          </a:prstGeom>
          <a:noFill/>
          <a:ln w="9525">
            <a:noFill/>
            <a:miter lim="800000"/>
            <a:headEnd/>
            <a:tailEnd/>
          </a:ln>
        </p:spPr>
        <p:txBody>
          <a:bodyPr wrap="none">
            <a:spAutoFit/>
          </a:bodyPr>
          <a:lstStyle/>
          <a:p>
            <a:pPr algn="ctr"/>
            <a:r>
              <a:rPr lang="en-US"/>
              <a:t>Jezebel</a:t>
            </a:r>
          </a:p>
        </p:txBody>
      </p:sp>
      <p:sp>
        <p:nvSpPr>
          <p:cNvPr id="160801" name="Text Box 33"/>
          <p:cNvSpPr txBox="1">
            <a:spLocks noChangeArrowheads="1"/>
          </p:cNvSpPr>
          <p:nvPr/>
        </p:nvSpPr>
        <p:spPr bwMode="auto">
          <a:xfrm>
            <a:off x="5643587" y="3709988"/>
            <a:ext cx="1936750" cy="366712"/>
          </a:xfrm>
          <a:prstGeom prst="rect">
            <a:avLst/>
          </a:prstGeom>
          <a:noFill/>
          <a:ln w="9525">
            <a:noFill/>
            <a:miter lim="800000"/>
            <a:headEnd/>
            <a:tailEnd/>
          </a:ln>
        </p:spPr>
        <p:txBody>
          <a:bodyPr wrap="none">
            <a:spAutoFit/>
          </a:bodyPr>
          <a:lstStyle/>
          <a:p>
            <a:pPr algn="ctr"/>
            <a:r>
              <a:rPr lang="en-US"/>
              <a:t>Mother of Harlots</a:t>
            </a:r>
          </a:p>
        </p:txBody>
      </p:sp>
      <p:sp>
        <p:nvSpPr>
          <p:cNvPr id="53265" name="Line 34"/>
          <p:cNvSpPr>
            <a:spLocks noChangeShapeType="1"/>
          </p:cNvSpPr>
          <p:nvPr/>
        </p:nvSpPr>
        <p:spPr bwMode="auto">
          <a:xfrm flipH="1">
            <a:off x="2524149" y="5229225"/>
            <a:ext cx="0" cy="431800"/>
          </a:xfrm>
          <a:prstGeom prst="line">
            <a:avLst/>
          </a:prstGeom>
          <a:noFill/>
          <a:ln w="76200">
            <a:solidFill>
              <a:srgbClr val="FF0000"/>
            </a:solidFill>
            <a:round/>
            <a:headEnd/>
            <a:tailEnd type="triangle" w="med" len="med"/>
          </a:ln>
        </p:spPr>
        <p:txBody>
          <a:bodyPr/>
          <a:lstStyle/>
          <a:p>
            <a:endParaRPr lang="en-AU"/>
          </a:p>
        </p:txBody>
      </p:sp>
      <p:sp>
        <p:nvSpPr>
          <p:cNvPr id="160803" name="Text Box 35"/>
          <p:cNvSpPr txBox="1">
            <a:spLocks noChangeArrowheads="1"/>
          </p:cNvSpPr>
          <p:nvPr/>
        </p:nvSpPr>
        <p:spPr bwMode="auto">
          <a:xfrm>
            <a:off x="1338287" y="5734050"/>
            <a:ext cx="2266950" cy="366713"/>
          </a:xfrm>
          <a:prstGeom prst="rect">
            <a:avLst/>
          </a:prstGeom>
          <a:noFill/>
          <a:ln w="9525">
            <a:noFill/>
            <a:miter lim="800000"/>
            <a:headEnd/>
            <a:tailEnd/>
          </a:ln>
        </p:spPr>
        <p:txBody>
          <a:bodyPr wrap="none">
            <a:spAutoFit/>
          </a:bodyPr>
          <a:lstStyle/>
          <a:p>
            <a:pPr algn="ctr"/>
            <a:r>
              <a:rPr lang="en-US"/>
              <a:t>“Simple Young Man”</a:t>
            </a:r>
          </a:p>
        </p:txBody>
      </p:sp>
      <p:sp>
        <p:nvSpPr>
          <p:cNvPr id="160804" name="Text Box 36"/>
          <p:cNvSpPr txBox="1">
            <a:spLocks noChangeArrowheads="1"/>
          </p:cNvSpPr>
          <p:nvPr/>
        </p:nvSpPr>
        <p:spPr bwMode="auto">
          <a:xfrm>
            <a:off x="5556274" y="5726113"/>
            <a:ext cx="2444750" cy="366712"/>
          </a:xfrm>
          <a:prstGeom prst="rect">
            <a:avLst/>
          </a:prstGeom>
          <a:noFill/>
          <a:ln w="9525">
            <a:noFill/>
            <a:miter lim="800000"/>
            <a:headEnd/>
            <a:tailEnd/>
          </a:ln>
        </p:spPr>
        <p:txBody>
          <a:bodyPr wrap="none">
            <a:spAutoFit/>
          </a:bodyPr>
          <a:lstStyle/>
          <a:p>
            <a:pPr algn="ctr"/>
            <a:r>
              <a:rPr lang="en-US"/>
              <a:t>“The Strange Woman”</a:t>
            </a:r>
          </a:p>
        </p:txBody>
      </p:sp>
      <p:sp>
        <p:nvSpPr>
          <p:cNvPr id="53268" name="Line 37"/>
          <p:cNvSpPr>
            <a:spLocks noChangeShapeType="1"/>
          </p:cNvSpPr>
          <p:nvPr/>
        </p:nvSpPr>
        <p:spPr bwMode="auto">
          <a:xfrm flipH="1">
            <a:off x="6629424" y="5229225"/>
            <a:ext cx="0" cy="431800"/>
          </a:xfrm>
          <a:prstGeom prst="line">
            <a:avLst/>
          </a:prstGeom>
          <a:noFill/>
          <a:ln w="76200">
            <a:solidFill>
              <a:srgbClr val="FF0000"/>
            </a:solidFill>
            <a:round/>
            <a:headEnd/>
            <a:tailEnd type="triangle" w="med" len="med"/>
          </a:ln>
        </p:spPr>
        <p:txBody>
          <a:bodyPr/>
          <a:lstStyle/>
          <a:p>
            <a:endParaRPr lang="en-AU"/>
          </a:p>
        </p:txBody>
      </p:sp>
      <p:sp>
        <p:nvSpPr>
          <p:cNvPr id="160806" name="Text Box 38"/>
          <p:cNvSpPr txBox="1">
            <a:spLocks noChangeArrowheads="1"/>
          </p:cNvSpPr>
          <p:nvPr/>
        </p:nvSpPr>
        <p:spPr bwMode="auto">
          <a:xfrm>
            <a:off x="3676674" y="3771900"/>
            <a:ext cx="1622425" cy="304800"/>
          </a:xfrm>
          <a:prstGeom prst="rect">
            <a:avLst/>
          </a:prstGeom>
          <a:noFill/>
          <a:ln w="9525">
            <a:noFill/>
            <a:miter lim="800000"/>
            <a:headEnd/>
            <a:tailEnd/>
          </a:ln>
        </p:spPr>
        <p:txBody>
          <a:bodyPr wrap="none">
            <a:spAutoFit/>
          </a:bodyPr>
          <a:lstStyle/>
          <a:p>
            <a:pPr algn="ctr"/>
            <a:r>
              <a:rPr lang="en-US" sz="1400"/>
              <a:t>2 Thess 2, Rev 17</a:t>
            </a:r>
          </a:p>
        </p:txBody>
      </p:sp>
      <p:sp>
        <p:nvSpPr>
          <p:cNvPr id="160807" name="Text Box 39"/>
          <p:cNvSpPr txBox="1">
            <a:spLocks noChangeArrowheads="1"/>
          </p:cNvSpPr>
          <p:nvPr/>
        </p:nvSpPr>
        <p:spPr bwMode="auto">
          <a:xfrm>
            <a:off x="3962424" y="5734050"/>
            <a:ext cx="1198563" cy="304800"/>
          </a:xfrm>
          <a:prstGeom prst="rect">
            <a:avLst/>
          </a:prstGeom>
          <a:noFill/>
          <a:ln w="9525">
            <a:noFill/>
            <a:miter lim="800000"/>
            <a:headEnd/>
            <a:tailEnd/>
          </a:ln>
        </p:spPr>
        <p:txBody>
          <a:bodyPr wrap="none">
            <a:spAutoFit/>
          </a:bodyPr>
          <a:lstStyle/>
          <a:p>
            <a:pPr algn="ctr"/>
            <a:r>
              <a:rPr lang="en-US" sz="1400"/>
              <a:t>Proverbs 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96"/>
                                        </p:tgtEl>
                                        <p:attrNameLst>
                                          <p:attrName>style.visibility</p:attrName>
                                        </p:attrNameLst>
                                      </p:cBhvr>
                                      <p:to>
                                        <p:strVal val="visible"/>
                                      </p:to>
                                    </p:set>
                                    <p:animEffect transition="in" filter="fade">
                                      <p:cBhvr>
                                        <p:cTn id="7" dur="2000"/>
                                        <p:tgtEl>
                                          <p:spTgt spid="1607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800"/>
                                        </p:tgtEl>
                                        <p:attrNameLst>
                                          <p:attrName>style.visibility</p:attrName>
                                        </p:attrNameLst>
                                      </p:cBhvr>
                                      <p:to>
                                        <p:strVal val="visible"/>
                                      </p:to>
                                    </p:set>
                                    <p:animEffect transition="in" filter="fade">
                                      <p:cBhvr>
                                        <p:cTn id="10" dur="2000"/>
                                        <p:tgtEl>
                                          <p:spTgt spid="1608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0797"/>
                                        </p:tgtEl>
                                        <p:attrNameLst>
                                          <p:attrName>style.visibility</p:attrName>
                                        </p:attrNameLst>
                                      </p:cBhvr>
                                      <p:to>
                                        <p:strVal val="visible"/>
                                      </p:to>
                                    </p:set>
                                    <p:animEffect transition="in" filter="fade">
                                      <p:cBhvr>
                                        <p:cTn id="15" dur="2000"/>
                                        <p:tgtEl>
                                          <p:spTgt spid="16079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0806"/>
                                        </p:tgtEl>
                                        <p:attrNameLst>
                                          <p:attrName>style.visibility</p:attrName>
                                        </p:attrNameLst>
                                      </p:cBhvr>
                                      <p:to>
                                        <p:strVal val="visible"/>
                                      </p:to>
                                    </p:set>
                                    <p:animEffect transition="in" filter="fade">
                                      <p:cBhvr>
                                        <p:cTn id="18" dur="2000"/>
                                        <p:tgtEl>
                                          <p:spTgt spid="1608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0801"/>
                                        </p:tgtEl>
                                        <p:attrNameLst>
                                          <p:attrName>style.visibility</p:attrName>
                                        </p:attrNameLst>
                                      </p:cBhvr>
                                      <p:to>
                                        <p:strVal val="visible"/>
                                      </p:to>
                                    </p:set>
                                    <p:animEffect transition="in" filter="fade">
                                      <p:cBhvr>
                                        <p:cTn id="21" dur="2000"/>
                                        <p:tgtEl>
                                          <p:spTgt spid="16080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0798"/>
                                        </p:tgtEl>
                                        <p:attrNameLst>
                                          <p:attrName>style.visibility</p:attrName>
                                        </p:attrNameLst>
                                      </p:cBhvr>
                                      <p:to>
                                        <p:strVal val="visible"/>
                                      </p:to>
                                    </p:set>
                                    <p:animEffect transition="in" filter="fade">
                                      <p:cBhvr>
                                        <p:cTn id="26" dur="2000"/>
                                        <p:tgtEl>
                                          <p:spTgt spid="16079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0799"/>
                                        </p:tgtEl>
                                        <p:attrNameLst>
                                          <p:attrName>style.visibility</p:attrName>
                                        </p:attrNameLst>
                                      </p:cBhvr>
                                      <p:to>
                                        <p:strVal val="visible"/>
                                      </p:to>
                                    </p:set>
                                    <p:animEffect transition="in" filter="fade">
                                      <p:cBhvr>
                                        <p:cTn id="29" dur="2000"/>
                                        <p:tgtEl>
                                          <p:spTgt spid="16079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0803"/>
                                        </p:tgtEl>
                                        <p:attrNameLst>
                                          <p:attrName>style.visibility</p:attrName>
                                        </p:attrNameLst>
                                      </p:cBhvr>
                                      <p:to>
                                        <p:strVal val="visible"/>
                                      </p:to>
                                    </p:set>
                                    <p:animEffect transition="in" filter="fade">
                                      <p:cBhvr>
                                        <p:cTn id="34" dur="2000"/>
                                        <p:tgtEl>
                                          <p:spTgt spid="16080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0804"/>
                                        </p:tgtEl>
                                        <p:attrNameLst>
                                          <p:attrName>style.visibility</p:attrName>
                                        </p:attrNameLst>
                                      </p:cBhvr>
                                      <p:to>
                                        <p:strVal val="visible"/>
                                      </p:to>
                                    </p:set>
                                    <p:animEffect transition="in" filter="fade">
                                      <p:cBhvr>
                                        <p:cTn id="37" dur="2000"/>
                                        <p:tgtEl>
                                          <p:spTgt spid="16080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0807"/>
                                        </p:tgtEl>
                                        <p:attrNameLst>
                                          <p:attrName>style.visibility</p:attrName>
                                        </p:attrNameLst>
                                      </p:cBhvr>
                                      <p:to>
                                        <p:strVal val="visible"/>
                                      </p:to>
                                    </p:set>
                                    <p:animEffect transition="in" filter="fade">
                                      <p:cBhvr>
                                        <p:cTn id="40" dur="2000"/>
                                        <p:tgtEl>
                                          <p:spTgt spid="160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6" grpId="0"/>
      <p:bldP spid="160797" grpId="0"/>
      <p:bldP spid="160798" grpId="0"/>
      <p:bldP spid="160799" grpId="0"/>
      <p:bldP spid="160800" grpId="0"/>
      <p:bldP spid="160801" grpId="0"/>
      <p:bldP spid="160803" grpId="0"/>
      <p:bldP spid="160804" grpId="0"/>
      <p:bldP spid="160806" grpId="0"/>
      <p:bldP spid="1608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www.xda-developers.com/wp-content/uploads/2011/06/key.jpg"/>
          <p:cNvPicPr>
            <a:picLocks noChangeAspect="1" noChangeArrowheads="1"/>
          </p:cNvPicPr>
          <p:nvPr/>
        </p:nvPicPr>
        <p:blipFill>
          <a:blip r:embed="rId3"/>
          <a:srcRect/>
          <a:stretch>
            <a:fillRect/>
          </a:stretch>
        </p:blipFill>
        <p:spPr bwMode="auto">
          <a:xfrm>
            <a:off x="6429388" y="2071678"/>
            <a:ext cx="928694" cy="928694"/>
          </a:xfrm>
          <a:prstGeom prst="rect">
            <a:avLst/>
          </a:prstGeom>
          <a:noFill/>
        </p:spPr>
      </p:pic>
      <p:sp>
        <p:nvSpPr>
          <p:cNvPr id="11" name="Rounded Rectangle 10"/>
          <p:cNvSpPr/>
          <p:nvPr/>
        </p:nvSpPr>
        <p:spPr>
          <a:xfrm>
            <a:off x="285720" y="214290"/>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Summary</a:t>
            </a:r>
            <a:endParaRPr lang="en-AU" sz="2400" dirty="0"/>
          </a:p>
        </p:txBody>
      </p:sp>
      <p:sp>
        <p:nvSpPr>
          <p:cNvPr id="14" name="TextBox 13"/>
          <p:cNvSpPr txBox="1"/>
          <p:nvPr/>
        </p:nvSpPr>
        <p:spPr>
          <a:xfrm>
            <a:off x="1643042" y="3415270"/>
            <a:ext cx="1710725" cy="369332"/>
          </a:xfrm>
          <a:prstGeom prst="rect">
            <a:avLst/>
          </a:prstGeom>
          <a:noFill/>
        </p:spPr>
        <p:txBody>
          <a:bodyPr wrap="none" rtlCol="0">
            <a:spAutoFit/>
          </a:bodyPr>
          <a:lstStyle/>
          <a:p>
            <a:r>
              <a:rPr lang="en-AU" dirty="0" smtClean="0">
                <a:latin typeface="Arial" pitchFamily="34" charset="0"/>
                <a:cs typeface="Arial" pitchFamily="34" charset="0"/>
              </a:rPr>
              <a:t>Characteristics</a:t>
            </a:r>
            <a:endParaRPr lang="en-AU" dirty="0">
              <a:latin typeface="Arial" pitchFamily="34" charset="0"/>
              <a:cs typeface="Arial" pitchFamily="34" charset="0"/>
            </a:endParaRPr>
          </a:p>
        </p:txBody>
      </p:sp>
      <p:sp>
        <p:nvSpPr>
          <p:cNvPr id="15" name="TextBox 14"/>
          <p:cNvSpPr txBox="1"/>
          <p:nvPr/>
        </p:nvSpPr>
        <p:spPr>
          <a:xfrm>
            <a:off x="357158" y="4070354"/>
            <a:ext cx="2518638" cy="369332"/>
          </a:xfrm>
          <a:prstGeom prst="rect">
            <a:avLst/>
          </a:prstGeom>
          <a:noFill/>
        </p:spPr>
        <p:txBody>
          <a:bodyPr wrap="none" rtlCol="0">
            <a:spAutoFit/>
          </a:bodyPr>
          <a:lstStyle/>
          <a:p>
            <a:r>
              <a:rPr lang="en-AU" dirty="0" smtClean="0">
                <a:latin typeface="Arial" pitchFamily="34" charset="0"/>
                <a:cs typeface="Arial" pitchFamily="34" charset="0"/>
              </a:rPr>
              <a:t>Behaviours/Reputation</a:t>
            </a:r>
            <a:endParaRPr lang="en-AU" dirty="0">
              <a:latin typeface="Arial" pitchFamily="34" charset="0"/>
              <a:cs typeface="Arial" pitchFamily="34" charset="0"/>
            </a:endParaRPr>
          </a:p>
        </p:txBody>
      </p:sp>
      <p:sp>
        <p:nvSpPr>
          <p:cNvPr id="20" name="TextBox 19"/>
          <p:cNvSpPr txBox="1"/>
          <p:nvPr/>
        </p:nvSpPr>
        <p:spPr>
          <a:xfrm>
            <a:off x="3000364" y="2855908"/>
            <a:ext cx="659155" cy="369332"/>
          </a:xfrm>
          <a:prstGeom prst="rect">
            <a:avLst/>
          </a:prstGeom>
          <a:noFill/>
        </p:spPr>
        <p:txBody>
          <a:bodyPr wrap="none" rtlCol="0">
            <a:spAutoFit/>
          </a:bodyPr>
          <a:lstStyle/>
          <a:p>
            <a:r>
              <a:rPr lang="en-AU" dirty="0" smtClean="0">
                <a:latin typeface="Arial" pitchFamily="34" charset="0"/>
                <a:cs typeface="Arial" pitchFamily="34" charset="0"/>
              </a:rPr>
              <a:t>Birth</a:t>
            </a:r>
            <a:endParaRPr lang="en-AU" dirty="0">
              <a:latin typeface="Arial" pitchFamily="34" charset="0"/>
              <a:cs typeface="Arial" pitchFamily="34" charset="0"/>
            </a:endParaRPr>
          </a:p>
        </p:txBody>
      </p:sp>
      <p:sp>
        <p:nvSpPr>
          <p:cNvPr id="22" name="TextBox 21"/>
          <p:cNvSpPr txBox="1"/>
          <p:nvPr/>
        </p:nvSpPr>
        <p:spPr>
          <a:xfrm>
            <a:off x="4000496" y="2000240"/>
            <a:ext cx="1108060" cy="369332"/>
          </a:xfrm>
          <a:prstGeom prst="rect">
            <a:avLst/>
          </a:prstGeom>
          <a:noFill/>
        </p:spPr>
        <p:txBody>
          <a:bodyPr wrap="none" rtlCol="0">
            <a:spAutoFit/>
          </a:bodyPr>
          <a:lstStyle/>
          <a:p>
            <a:r>
              <a:rPr lang="en-AU" u="sng" dirty="0" smtClean="0">
                <a:latin typeface="Arial" pitchFamily="34" charset="0"/>
                <a:cs typeface="Arial" pitchFamily="34" charset="0"/>
              </a:rPr>
              <a:t>A LABEL</a:t>
            </a:r>
            <a:endParaRPr lang="en-AU" u="sng" dirty="0">
              <a:latin typeface="Arial" pitchFamily="34" charset="0"/>
              <a:cs typeface="Arial" pitchFamily="34" charset="0"/>
            </a:endParaRPr>
          </a:p>
        </p:txBody>
      </p:sp>
      <p:sp>
        <p:nvSpPr>
          <p:cNvPr id="37" name="Oval 36"/>
          <p:cNvSpPr/>
          <p:nvPr/>
        </p:nvSpPr>
        <p:spPr>
          <a:xfrm>
            <a:off x="5500694" y="3357562"/>
            <a:ext cx="3143272" cy="14287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Arial" pitchFamily="34" charset="0"/>
                <a:cs typeface="Arial" pitchFamily="34" charset="0"/>
              </a:rPr>
              <a:t>Circumstance</a:t>
            </a:r>
          </a:p>
          <a:p>
            <a:pPr algn="ctr"/>
            <a:r>
              <a:rPr lang="en-AU" dirty="0" smtClean="0">
                <a:solidFill>
                  <a:schemeClr val="tx1"/>
                </a:solidFill>
                <a:latin typeface="Arial" pitchFamily="34" charset="0"/>
                <a:cs typeface="Arial" pitchFamily="34" charset="0"/>
              </a:rPr>
              <a:t>Role/Purpose</a:t>
            </a:r>
          </a:p>
          <a:p>
            <a:pPr algn="ctr"/>
            <a:r>
              <a:rPr lang="en-AU" dirty="0" smtClean="0">
                <a:solidFill>
                  <a:schemeClr val="tx1"/>
                </a:solidFill>
                <a:latin typeface="Arial" pitchFamily="34" charset="0"/>
                <a:cs typeface="Arial" pitchFamily="34" charset="0"/>
              </a:rPr>
              <a:t>Meaning</a:t>
            </a:r>
            <a:endParaRPr lang="en-AU" dirty="0">
              <a:latin typeface="Arial" pitchFamily="34" charset="0"/>
              <a:cs typeface="Arial" pitchFamily="34" charset="0"/>
            </a:endParaRPr>
          </a:p>
        </p:txBody>
      </p:sp>
      <p:sp>
        <p:nvSpPr>
          <p:cNvPr id="58" name="Freeform 57"/>
          <p:cNvSpPr/>
          <p:nvPr/>
        </p:nvSpPr>
        <p:spPr>
          <a:xfrm>
            <a:off x="-142908" y="2427280"/>
            <a:ext cx="4143404" cy="2280356"/>
          </a:xfrm>
          <a:custGeom>
            <a:avLst/>
            <a:gdLst>
              <a:gd name="connsiteX0" fmla="*/ 1480726 w 3998148"/>
              <a:gd name="connsiteY0" fmla="*/ 2280356 h 2280356"/>
              <a:gd name="connsiteX1" fmla="*/ 419570 w 3998148"/>
              <a:gd name="connsiteY1" fmla="*/ 1614311 h 2280356"/>
              <a:gd name="connsiteX2" fmla="*/ 3998148 w 3998148"/>
              <a:gd name="connsiteY2" fmla="*/ 0 h 2280356"/>
            </a:gdLst>
            <a:ahLst/>
            <a:cxnLst>
              <a:cxn ang="0">
                <a:pos x="connsiteX0" y="connsiteY0"/>
              </a:cxn>
              <a:cxn ang="0">
                <a:pos x="connsiteX1" y="connsiteY1"/>
              </a:cxn>
              <a:cxn ang="0">
                <a:pos x="connsiteX2" y="connsiteY2"/>
              </a:cxn>
            </a:cxnLst>
            <a:rect l="l" t="t" r="r" b="b"/>
            <a:pathLst>
              <a:path w="3998148" h="2280356">
                <a:moveTo>
                  <a:pt x="1480726" y="2280356"/>
                </a:moveTo>
                <a:cubicBezTo>
                  <a:pt x="740363" y="2137363"/>
                  <a:pt x="0" y="1994370"/>
                  <a:pt x="419570" y="1614311"/>
                </a:cubicBezTo>
                <a:cubicBezTo>
                  <a:pt x="839140" y="1234252"/>
                  <a:pt x="2418644" y="617126"/>
                  <a:pt x="3998148" y="0"/>
                </a:cubicBezTo>
              </a:path>
            </a:pathLst>
          </a:cu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atin typeface="Arial" pitchFamily="34" charset="0"/>
              <a:cs typeface="Arial" pitchFamily="34" charset="0"/>
            </a:endParaRPr>
          </a:p>
        </p:txBody>
      </p:sp>
      <p:sp>
        <p:nvSpPr>
          <p:cNvPr id="59" name="Freeform 58"/>
          <p:cNvSpPr/>
          <p:nvPr/>
        </p:nvSpPr>
        <p:spPr>
          <a:xfrm flipH="1">
            <a:off x="5152996" y="2427280"/>
            <a:ext cx="3991004" cy="2286016"/>
          </a:xfrm>
          <a:custGeom>
            <a:avLst/>
            <a:gdLst>
              <a:gd name="connsiteX0" fmla="*/ 1480726 w 3998148"/>
              <a:gd name="connsiteY0" fmla="*/ 2280356 h 2280356"/>
              <a:gd name="connsiteX1" fmla="*/ 419570 w 3998148"/>
              <a:gd name="connsiteY1" fmla="*/ 1614311 h 2280356"/>
              <a:gd name="connsiteX2" fmla="*/ 3998148 w 3998148"/>
              <a:gd name="connsiteY2" fmla="*/ 0 h 2280356"/>
            </a:gdLst>
            <a:ahLst/>
            <a:cxnLst>
              <a:cxn ang="0">
                <a:pos x="connsiteX0" y="connsiteY0"/>
              </a:cxn>
              <a:cxn ang="0">
                <a:pos x="connsiteX1" y="connsiteY1"/>
              </a:cxn>
              <a:cxn ang="0">
                <a:pos x="connsiteX2" y="connsiteY2"/>
              </a:cxn>
            </a:cxnLst>
            <a:rect l="l" t="t" r="r" b="b"/>
            <a:pathLst>
              <a:path w="3998148" h="2280356">
                <a:moveTo>
                  <a:pt x="1480726" y="2280356"/>
                </a:moveTo>
                <a:cubicBezTo>
                  <a:pt x="740363" y="2137363"/>
                  <a:pt x="0" y="1994370"/>
                  <a:pt x="419570" y="1614311"/>
                </a:cubicBezTo>
                <a:cubicBezTo>
                  <a:pt x="839140" y="1234252"/>
                  <a:pt x="2418644" y="617126"/>
                  <a:pt x="3998148" y="0"/>
                </a:cubicBezTo>
              </a:path>
            </a:pathLst>
          </a:cu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atin typeface="Arial" pitchFamily="34" charset="0"/>
              <a:cs typeface="Arial" pitchFamily="34" charset="0"/>
            </a:endParaRPr>
          </a:p>
        </p:txBody>
      </p:sp>
      <p:pic>
        <p:nvPicPr>
          <p:cNvPr id="18" name="Picture 2" descr="http://www.xda-developers.com/wp-content/uploads/2011/06/key.jpg"/>
          <p:cNvPicPr>
            <a:picLocks noChangeAspect="1" noChangeArrowheads="1"/>
          </p:cNvPicPr>
          <p:nvPr/>
        </p:nvPicPr>
        <p:blipFill>
          <a:blip r:embed="rId3"/>
          <a:srcRect/>
          <a:stretch>
            <a:fillRect/>
          </a:stretch>
        </p:blipFill>
        <p:spPr bwMode="auto">
          <a:xfrm>
            <a:off x="1428728" y="2082232"/>
            <a:ext cx="928694" cy="928694"/>
          </a:xfrm>
          <a:prstGeom prst="rect">
            <a:avLst/>
          </a:prstGeom>
          <a:noFill/>
        </p:spPr>
      </p:pic>
      <p:sp>
        <p:nvSpPr>
          <p:cNvPr id="23" name="TextBox 22"/>
          <p:cNvSpPr txBox="1"/>
          <p:nvPr/>
        </p:nvSpPr>
        <p:spPr>
          <a:xfrm>
            <a:off x="428596" y="2439422"/>
            <a:ext cx="1236236" cy="369332"/>
          </a:xfrm>
          <a:prstGeom prst="rect">
            <a:avLst/>
          </a:prstGeom>
          <a:noFill/>
        </p:spPr>
        <p:txBody>
          <a:bodyPr wrap="none" rtlCol="0">
            <a:spAutoFit/>
          </a:bodyPr>
          <a:lstStyle/>
          <a:p>
            <a:r>
              <a:rPr lang="en-AU" u="sng" dirty="0" smtClean="0">
                <a:latin typeface="Arial" pitchFamily="34" charset="0"/>
                <a:cs typeface="Arial" pitchFamily="34" charset="0"/>
              </a:rPr>
              <a:t>IDENTITY</a:t>
            </a:r>
            <a:endParaRPr lang="en-AU" u="sng" dirty="0">
              <a:latin typeface="Arial" pitchFamily="34" charset="0"/>
              <a:cs typeface="Arial" pitchFamily="34" charset="0"/>
            </a:endParaRPr>
          </a:p>
        </p:txBody>
      </p:sp>
      <p:sp>
        <p:nvSpPr>
          <p:cNvPr id="24" name="TextBox 23"/>
          <p:cNvSpPr txBox="1"/>
          <p:nvPr/>
        </p:nvSpPr>
        <p:spPr>
          <a:xfrm>
            <a:off x="7358082" y="2500306"/>
            <a:ext cx="1454244" cy="369332"/>
          </a:xfrm>
          <a:prstGeom prst="rect">
            <a:avLst/>
          </a:prstGeom>
          <a:noFill/>
        </p:spPr>
        <p:txBody>
          <a:bodyPr wrap="none" rtlCol="0">
            <a:spAutoFit/>
          </a:bodyPr>
          <a:lstStyle/>
          <a:p>
            <a:r>
              <a:rPr lang="en-AU" u="sng" dirty="0" smtClean="0">
                <a:latin typeface="Arial" pitchFamily="34" charset="0"/>
                <a:cs typeface="Arial" pitchFamily="34" charset="0"/>
              </a:rPr>
              <a:t>TYPOLOGY</a:t>
            </a:r>
            <a:endParaRPr lang="en-AU"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00298" y="2643182"/>
            <a:ext cx="3852338" cy="646331"/>
          </a:xfrm>
          <a:prstGeom prst="rect">
            <a:avLst/>
          </a:prstGeom>
          <a:noFill/>
        </p:spPr>
        <p:txBody>
          <a:bodyPr wrap="none" rtlCol="0">
            <a:spAutoFit/>
          </a:bodyPr>
          <a:lstStyle/>
          <a:p>
            <a:pPr algn="ctr"/>
            <a:r>
              <a:rPr lang="en-AU" sz="3600" dirty="0" smtClean="0">
                <a:solidFill>
                  <a:schemeClr val="bg1"/>
                </a:solidFill>
              </a:rPr>
              <a:t>The Name of God</a:t>
            </a:r>
            <a:endParaRPr lang="en-AU" sz="3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857224" y="428604"/>
            <a:ext cx="4052713" cy="707886"/>
          </a:xfrm>
          <a:prstGeom prst="rect">
            <a:avLst/>
          </a:prstGeom>
          <a:noFill/>
          <a:ln w="9525">
            <a:noFill/>
            <a:miter lim="800000"/>
            <a:headEnd/>
            <a:tailEnd/>
          </a:ln>
        </p:spPr>
        <p:txBody>
          <a:bodyPr wrap="none">
            <a:spAutoFit/>
          </a:bodyPr>
          <a:lstStyle/>
          <a:p>
            <a:r>
              <a:rPr lang="en-AU" sz="4000" dirty="0" smtClean="0">
                <a:latin typeface="Calibri" pitchFamily="34" charset="0"/>
              </a:rPr>
              <a:t>Goals of this Study</a:t>
            </a:r>
            <a:endParaRPr lang="en-AU" sz="4000" dirty="0">
              <a:latin typeface="Calibri" pitchFamily="34" charset="0"/>
            </a:endParaRPr>
          </a:p>
        </p:txBody>
      </p:sp>
      <p:sp>
        <p:nvSpPr>
          <p:cNvPr id="3" name="TextBox 2"/>
          <p:cNvSpPr txBox="1">
            <a:spLocks noChangeArrowheads="1"/>
          </p:cNvSpPr>
          <p:nvPr/>
        </p:nvSpPr>
        <p:spPr bwMode="auto">
          <a:xfrm>
            <a:off x="785786" y="2428868"/>
            <a:ext cx="7572428" cy="1938992"/>
          </a:xfrm>
          <a:prstGeom prst="rect">
            <a:avLst/>
          </a:prstGeom>
          <a:noFill/>
          <a:ln w="9525">
            <a:noFill/>
            <a:miter lim="800000"/>
            <a:headEnd/>
            <a:tailEnd/>
          </a:ln>
        </p:spPr>
        <p:txBody>
          <a:bodyPr wrap="square">
            <a:spAutoFit/>
          </a:bodyPr>
          <a:lstStyle/>
          <a:p>
            <a:pPr algn="ctr"/>
            <a:r>
              <a:rPr lang="en-AU" sz="2400" dirty="0" smtClean="0">
                <a:latin typeface="Calibri" pitchFamily="34" charset="0"/>
              </a:rPr>
              <a:t>Understand </a:t>
            </a:r>
            <a:r>
              <a:rPr lang="en-AU" sz="2400" b="1" u="sng" dirty="0" smtClean="0">
                <a:latin typeface="Calibri" pitchFamily="34" charset="0"/>
              </a:rPr>
              <a:t>what Names are</a:t>
            </a:r>
            <a:endParaRPr lang="en-AU" sz="2400" b="1" dirty="0" smtClean="0">
              <a:latin typeface="Calibri" pitchFamily="34" charset="0"/>
            </a:endParaRPr>
          </a:p>
          <a:p>
            <a:pPr algn="ctr"/>
            <a:r>
              <a:rPr lang="en-AU" sz="2400" dirty="0" smtClean="0">
                <a:latin typeface="Calibri" pitchFamily="34" charset="0"/>
              </a:rPr>
              <a:t>&amp;</a:t>
            </a:r>
          </a:p>
          <a:p>
            <a:pPr algn="ctr"/>
            <a:r>
              <a:rPr lang="en-AU" sz="2400" dirty="0" smtClean="0">
                <a:latin typeface="Calibri" pitchFamily="34" charset="0"/>
              </a:rPr>
              <a:t>their </a:t>
            </a:r>
            <a:r>
              <a:rPr lang="en-AU" sz="2400" b="1" u="sng" dirty="0" smtClean="0">
                <a:latin typeface="Calibri" pitchFamily="34" charset="0"/>
              </a:rPr>
              <a:t>function and use </a:t>
            </a:r>
            <a:r>
              <a:rPr lang="en-AU" sz="2400" dirty="0" smtClean="0">
                <a:latin typeface="Calibri" pitchFamily="34" charset="0"/>
              </a:rPr>
              <a:t>in scripture</a:t>
            </a:r>
          </a:p>
          <a:p>
            <a:pPr algn="ctr"/>
            <a:r>
              <a:rPr lang="en-AU" sz="2400" dirty="0" smtClean="0">
                <a:latin typeface="Calibri" pitchFamily="34" charset="0"/>
              </a:rPr>
              <a:t>&amp; thus</a:t>
            </a:r>
          </a:p>
          <a:p>
            <a:pPr algn="ctr"/>
            <a:r>
              <a:rPr lang="en-AU" sz="2400" b="1" u="sng" dirty="0" smtClean="0">
                <a:latin typeface="Calibri" pitchFamily="34" charset="0"/>
              </a:rPr>
              <a:t>understand the context </a:t>
            </a:r>
            <a:r>
              <a:rPr lang="en-AU" sz="2400" dirty="0" smtClean="0">
                <a:latin typeface="Calibri" pitchFamily="34" charset="0"/>
              </a:rPr>
              <a:t>of the Name and Titles of Jesus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57188" y="428625"/>
            <a:ext cx="8429625" cy="6001643"/>
          </a:xfrm>
          <a:prstGeom prst="rect">
            <a:avLst/>
          </a:prstGeom>
          <a:noFill/>
          <a:ln w="9525">
            <a:solidFill>
              <a:srgbClr val="00CCFF"/>
            </a:solidFill>
            <a:miter lim="800000"/>
            <a:headEnd/>
            <a:tailEnd/>
          </a:ln>
        </p:spPr>
        <p:txBody>
          <a:bodyPr>
            <a:spAutoFit/>
          </a:bodyPr>
          <a:lstStyle/>
          <a:p>
            <a:pPr algn="ctr"/>
            <a:r>
              <a:rPr lang="en-AU" sz="3200" dirty="0" err="1" smtClean="0">
                <a:solidFill>
                  <a:schemeClr val="bg1"/>
                </a:solidFill>
              </a:rPr>
              <a:t>Youngs</a:t>
            </a:r>
            <a:r>
              <a:rPr lang="en-AU" sz="3200" dirty="0" smtClean="0">
                <a:solidFill>
                  <a:schemeClr val="bg1"/>
                </a:solidFill>
              </a:rPr>
              <a:t> Literal – Gloriously Stilted</a:t>
            </a:r>
          </a:p>
          <a:p>
            <a:pPr algn="ctr"/>
            <a:endParaRPr lang="en-AU" sz="3200" dirty="0" smtClean="0">
              <a:solidFill>
                <a:schemeClr val="bg1"/>
              </a:solidFill>
            </a:endParaRPr>
          </a:p>
          <a:p>
            <a:r>
              <a:rPr lang="en-AU" sz="3200" dirty="0" smtClean="0">
                <a:solidFill>
                  <a:schemeClr val="bg1"/>
                </a:solidFill>
              </a:rPr>
              <a:t>Gen </a:t>
            </a:r>
            <a:r>
              <a:rPr lang="en-AU" sz="3200" dirty="0">
                <a:solidFill>
                  <a:schemeClr val="bg1"/>
                </a:solidFill>
              </a:rPr>
              <a:t>17:4  `I--lo, My covenant </a:t>
            </a:r>
            <a:r>
              <a:rPr lang="en-AU" sz="3200" i="1" dirty="0">
                <a:solidFill>
                  <a:schemeClr val="bg1"/>
                </a:solidFill>
              </a:rPr>
              <a:t>is with thee, and thou hast become father of a multitude of nations; </a:t>
            </a:r>
          </a:p>
          <a:p>
            <a:r>
              <a:rPr lang="en-AU" sz="3200" dirty="0">
                <a:solidFill>
                  <a:schemeClr val="bg1"/>
                </a:solidFill>
              </a:rPr>
              <a:t>Gen 17:5  and thy name is no more called Abram, but thy name hath been Abraham, </a:t>
            </a:r>
            <a:r>
              <a:rPr lang="en-AU" sz="3200" b="1" u="sng" dirty="0">
                <a:solidFill>
                  <a:srgbClr val="FFFF00"/>
                </a:solidFill>
              </a:rPr>
              <a:t>for </a:t>
            </a:r>
            <a:r>
              <a:rPr lang="en-AU" sz="3200" dirty="0">
                <a:solidFill>
                  <a:schemeClr val="bg1"/>
                </a:solidFill>
              </a:rPr>
              <a:t>father of a multitude of nations </a:t>
            </a:r>
            <a:r>
              <a:rPr lang="en-AU" sz="3200" u="sng" dirty="0">
                <a:solidFill>
                  <a:schemeClr val="bg1"/>
                </a:solidFill>
              </a:rPr>
              <a:t>have I made </a:t>
            </a:r>
            <a:r>
              <a:rPr lang="en-AU" sz="3200" dirty="0">
                <a:solidFill>
                  <a:schemeClr val="bg1"/>
                </a:solidFill>
              </a:rPr>
              <a:t>thee; </a:t>
            </a:r>
          </a:p>
          <a:p>
            <a:r>
              <a:rPr lang="en-AU" sz="3200" dirty="0">
                <a:solidFill>
                  <a:schemeClr val="bg1"/>
                </a:solidFill>
              </a:rPr>
              <a:t>Gen 17:6  </a:t>
            </a:r>
            <a:r>
              <a:rPr lang="en-AU" sz="3200" dirty="0">
                <a:solidFill>
                  <a:srgbClr val="FFFF00"/>
                </a:solidFill>
              </a:rPr>
              <a:t>and</a:t>
            </a:r>
            <a:r>
              <a:rPr lang="en-AU" sz="3200" dirty="0">
                <a:solidFill>
                  <a:schemeClr val="bg1"/>
                </a:solidFill>
              </a:rPr>
              <a:t> </a:t>
            </a:r>
            <a:r>
              <a:rPr lang="en-AU" sz="3200" u="sng" dirty="0">
                <a:solidFill>
                  <a:schemeClr val="bg1"/>
                </a:solidFill>
              </a:rPr>
              <a:t>I have made </a:t>
            </a:r>
            <a:r>
              <a:rPr lang="en-AU" sz="3200" dirty="0">
                <a:solidFill>
                  <a:schemeClr val="bg1"/>
                </a:solidFill>
              </a:rPr>
              <a:t>thee exceeding fruitful, </a:t>
            </a:r>
            <a:r>
              <a:rPr lang="en-AU" sz="3200" dirty="0">
                <a:solidFill>
                  <a:srgbClr val="FFFF00"/>
                </a:solidFill>
              </a:rPr>
              <a:t>and </a:t>
            </a:r>
            <a:r>
              <a:rPr lang="en-AU" sz="3200" u="sng" dirty="0">
                <a:solidFill>
                  <a:schemeClr val="bg1"/>
                </a:solidFill>
              </a:rPr>
              <a:t>made thee </a:t>
            </a:r>
            <a:r>
              <a:rPr lang="en-AU" sz="3200" dirty="0">
                <a:solidFill>
                  <a:schemeClr val="bg1"/>
                </a:solidFill>
              </a:rPr>
              <a:t>become nations, </a:t>
            </a:r>
            <a:r>
              <a:rPr lang="en-AU" sz="3200" dirty="0">
                <a:solidFill>
                  <a:srgbClr val="FFFF00"/>
                </a:solidFill>
              </a:rPr>
              <a:t>and</a:t>
            </a:r>
            <a:r>
              <a:rPr lang="en-AU" sz="3200" dirty="0">
                <a:solidFill>
                  <a:schemeClr val="bg1"/>
                </a:solidFill>
              </a:rPr>
              <a:t> kings go out from thee</a:t>
            </a:r>
            <a:r>
              <a:rPr lang="en-AU" sz="3200" dirty="0" smtClean="0">
                <a:solidFill>
                  <a:schemeClr val="bg1"/>
                </a:solidFill>
              </a:rPr>
              <a:t>.</a:t>
            </a:r>
            <a:endParaRPr lang="en-AU" sz="32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57158" y="1142984"/>
            <a:ext cx="8429625" cy="4524315"/>
          </a:xfrm>
          <a:prstGeom prst="rect">
            <a:avLst/>
          </a:prstGeom>
          <a:noFill/>
          <a:ln w="9525">
            <a:solidFill>
              <a:srgbClr val="00CCFF"/>
            </a:solidFill>
            <a:miter lim="800000"/>
            <a:headEnd/>
            <a:tailEnd/>
          </a:ln>
        </p:spPr>
        <p:txBody>
          <a:bodyPr>
            <a:spAutoFit/>
          </a:bodyPr>
          <a:lstStyle/>
          <a:p>
            <a:pPr algn="ctr"/>
            <a:r>
              <a:rPr lang="en-AU" sz="3200" dirty="0" err="1" smtClean="0">
                <a:solidFill>
                  <a:schemeClr val="bg1"/>
                </a:solidFill>
              </a:rPr>
              <a:t>Youngs</a:t>
            </a:r>
            <a:r>
              <a:rPr lang="en-AU" sz="3200" dirty="0" smtClean="0">
                <a:solidFill>
                  <a:schemeClr val="bg1"/>
                </a:solidFill>
              </a:rPr>
              <a:t> Literal – Gloriously Stilted</a:t>
            </a:r>
          </a:p>
          <a:p>
            <a:pPr algn="ctr"/>
            <a:endParaRPr lang="en-AU" sz="3200" dirty="0" smtClean="0">
              <a:solidFill>
                <a:schemeClr val="bg1"/>
              </a:solidFill>
            </a:endParaRPr>
          </a:p>
          <a:p>
            <a:r>
              <a:rPr lang="en-AU" sz="3200" dirty="0" smtClean="0">
                <a:solidFill>
                  <a:schemeClr val="bg1"/>
                </a:solidFill>
              </a:rPr>
              <a:t>Gen </a:t>
            </a:r>
            <a:r>
              <a:rPr lang="en-AU" sz="3200" dirty="0">
                <a:solidFill>
                  <a:schemeClr val="bg1"/>
                </a:solidFill>
              </a:rPr>
              <a:t>17:15  And God </a:t>
            </a:r>
            <a:r>
              <a:rPr lang="en-AU" sz="3200" dirty="0" err="1">
                <a:solidFill>
                  <a:schemeClr val="bg1"/>
                </a:solidFill>
              </a:rPr>
              <a:t>saith</a:t>
            </a:r>
            <a:r>
              <a:rPr lang="en-AU" sz="3200" dirty="0">
                <a:solidFill>
                  <a:schemeClr val="bg1"/>
                </a:solidFill>
              </a:rPr>
              <a:t> unto Abraham, `</a:t>
            </a:r>
            <a:r>
              <a:rPr lang="en-AU" sz="3200" dirty="0" err="1">
                <a:solidFill>
                  <a:schemeClr val="bg1"/>
                </a:solidFill>
              </a:rPr>
              <a:t>Sarai</a:t>
            </a:r>
            <a:r>
              <a:rPr lang="en-AU" sz="3200" dirty="0">
                <a:solidFill>
                  <a:schemeClr val="bg1"/>
                </a:solidFill>
              </a:rPr>
              <a:t> thy wife--thou dost not call her name </a:t>
            </a:r>
            <a:r>
              <a:rPr lang="en-AU" sz="3200" dirty="0" err="1">
                <a:solidFill>
                  <a:schemeClr val="bg1"/>
                </a:solidFill>
              </a:rPr>
              <a:t>Sarai</a:t>
            </a:r>
            <a:r>
              <a:rPr lang="en-AU" sz="3200" dirty="0">
                <a:solidFill>
                  <a:schemeClr val="bg1"/>
                </a:solidFill>
              </a:rPr>
              <a:t>, for Sarah </a:t>
            </a:r>
            <a:r>
              <a:rPr lang="en-AU" sz="3200" i="1" dirty="0">
                <a:solidFill>
                  <a:schemeClr val="bg1"/>
                </a:solidFill>
              </a:rPr>
              <a:t>is her name; </a:t>
            </a:r>
          </a:p>
          <a:p>
            <a:r>
              <a:rPr lang="en-AU" sz="3200" dirty="0">
                <a:solidFill>
                  <a:schemeClr val="bg1"/>
                </a:solidFill>
              </a:rPr>
              <a:t>Gen 17:16  and </a:t>
            </a:r>
            <a:r>
              <a:rPr lang="en-AU" sz="3200" u="sng" dirty="0">
                <a:solidFill>
                  <a:schemeClr val="bg1"/>
                </a:solidFill>
              </a:rPr>
              <a:t>I have blessed </a:t>
            </a:r>
            <a:r>
              <a:rPr lang="en-AU" sz="3200" dirty="0">
                <a:solidFill>
                  <a:schemeClr val="bg1"/>
                </a:solidFill>
              </a:rPr>
              <a:t>her, </a:t>
            </a:r>
            <a:r>
              <a:rPr lang="en-AU" sz="3200" u="sng" dirty="0">
                <a:solidFill>
                  <a:schemeClr val="bg1"/>
                </a:solidFill>
              </a:rPr>
              <a:t>and have also given </a:t>
            </a:r>
            <a:r>
              <a:rPr lang="en-AU" sz="3200" dirty="0">
                <a:solidFill>
                  <a:schemeClr val="bg1"/>
                </a:solidFill>
              </a:rPr>
              <a:t>to thee a son from her; and </a:t>
            </a:r>
            <a:r>
              <a:rPr lang="en-AU" sz="3200" u="sng" dirty="0">
                <a:solidFill>
                  <a:schemeClr val="bg1"/>
                </a:solidFill>
              </a:rPr>
              <a:t>I have blessed </a:t>
            </a:r>
            <a:r>
              <a:rPr lang="en-AU" sz="3200" dirty="0">
                <a:solidFill>
                  <a:schemeClr val="bg1"/>
                </a:solidFill>
              </a:rPr>
              <a:t>her, and she hath become nations--kings of peoples are from her.'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641600" y="1373675"/>
            <a:ext cx="4115229" cy="769441"/>
          </a:xfrm>
          <a:prstGeom prst="rect">
            <a:avLst/>
          </a:prstGeom>
          <a:noFill/>
          <a:ln w="9525">
            <a:noFill/>
            <a:miter lim="800000"/>
            <a:headEnd/>
            <a:tailEnd/>
          </a:ln>
        </p:spPr>
        <p:txBody>
          <a:bodyPr wrap="none">
            <a:spAutoFit/>
          </a:bodyPr>
          <a:lstStyle/>
          <a:p>
            <a:r>
              <a:rPr lang="en-AU" sz="2800" dirty="0" smtClean="0">
                <a:solidFill>
                  <a:schemeClr val="bg1"/>
                </a:solidFill>
              </a:rPr>
              <a:t>H-y-H  </a:t>
            </a:r>
            <a:r>
              <a:rPr lang="en-AU" sz="2800" dirty="0">
                <a:solidFill>
                  <a:schemeClr val="bg1"/>
                </a:solidFill>
              </a:rPr>
              <a:t>- to be/exist  </a:t>
            </a:r>
            <a:r>
              <a:rPr lang="he-IL" sz="4400" dirty="0">
                <a:solidFill>
                  <a:srgbClr val="FFFF00"/>
                </a:solidFill>
                <a:latin typeface="TITUS Cyberbit Basic" pitchFamily="18" charset="0"/>
                <a:cs typeface="TITUS Cyberbit Basic" pitchFamily="18" charset="0"/>
              </a:rPr>
              <a:t>ה</a:t>
            </a:r>
            <a:r>
              <a:rPr lang="he-IL" sz="4400" dirty="0">
                <a:solidFill>
                  <a:schemeClr val="bg1"/>
                </a:solidFill>
                <a:latin typeface="TITUS Cyberbit Basic" pitchFamily="18" charset="0"/>
                <a:cs typeface="TITUS Cyberbit Basic" pitchFamily="18" charset="0"/>
              </a:rPr>
              <a:t>י</a:t>
            </a:r>
            <a:r>
              <a:rPr lang="he-IL" sz="4400" dirty="0">
                <a:solidFill>
                  <a:srgbClr val="FFFF00"/>
                </a:solidFill>
                <a:latin typeface="TITUS Cyberbit Basic" pitchFamily="18" charset="0"/>
                <a:cs typeface="TITUS Cyberbit Basic" pitchFamily="18" charset="0"/>
              </a:rPr>
              <a:t>ה</a:t>
            </a:r>
            <a:endParaRPr lang="en-AU" sz="4400" dirty="0">
              <a:solidFill>
                <a:srgbClr val="FFFF00"/>
              </a:solidFill>
              <a:latin typeface="TITUS Cyberbit Basic" pitchFamily="18" charset="0"/>
              <a:cs typeface="TITUS Cyberbit Basic" pitchFamily="18" charset="0"/>
            </a:endParaRPr>
          </a:p>
        </p:txBody>
      </p:sp>
      <p:sp>
        <p:nvSpPr>
          <p:cNvPr id="21509" name="Rectangle 5"/>
          <p:cNvSpPr>
            <a:spLocks noChangeArrowheads="1"/>
          </p:cNvSpPr>
          <p:nvPr/>
        </p:nvSpPr>
        <p:spPr bwMode="auto">
          <a:xfrm>
            <a:off x="642938" y="142875"/>
            <a:ext cx="7786687" cy="1200150"/>
          </a:xfrm>
          <a:prstGeom prst="rect">
            <a:avLst/>
          </a:prstGeom>
          <a:noFill/>
          <a:ln w="9525">
            <a:solidFill>
              <a:srgbClr val="92D050"/>
            </a:solidFill>
            <a:miter lim="800000"/>
            <a:headEnd/>
            <a:tailEnd/>
          </a:ln>
        </p:spPr>
        <p:txBody>
          <a:bodyPr>
            <a:spAutoFit/>
          </a:bodyPr>
          <a:lstStyle/>
          <a:p>
            <a:r>
              <a:rPr lang="en-AU" sz="2400">
                <a:solidFill>
                  <a:schemeClr val="bg1"/>
                </a:solidFill>
              </a:rPr>
              <a:t>Exo 3:14  And God said unto Moses, </a:t>
            </a:r>
            <a:r>
              <a:rPr lang="en-AU" sz="2400">
                <a:solidFill>
                  <a:srgbClr val="FFFF00"/>
                </a:solidFill>
              </a:rPr>
              <a:t>I AM </a:t>
            </a:r>
            <a:r>
              <a:rPr lang="en-AU" sz="2400">
                <a:solidFill>
                  <a:schemeClr val="bg1"/>
                </a:solidFill>
              </a:rPr>
              <a:t>THAT </a:t>
            </a:r>
            <a:r>
              <a:rPr lang="en-AU" sz="2400">
                <a:solidFill>
                  <a:srgbClr val="FFFF00"/>
                </a:solidFill>
              </a:rPr>
              <a:t>I AM</a:t>
            </a:r>
            <a:r>
              <a:rPr lang="en-AU" sz="2400">
                <a:solidFill>
                  <a:schemeClr val="bg1"/>
                </a:solidFill>
              </a:rPr>
              <a:t>: and he said, Thus shalt thou say unto the children of Israel, </a:t>
            </a:r>
            <a:r>
              <a:rPr lang="en-AU" sz="2400">
                <a:solidFill>
                  <a:srgbClr val="FFFF00"/>
                </a:solidFill>
              </a:rPr>
              <a:t>I AM </a:t>
            </a:r>
            <a:r>
              <a:rPr lang="en-AU" sz="2400">
                <a:solidFill>
                  <a:schemeClr val="bg1"/>
                </a:solidFill>
              </a:rPr>
              <a:t>hath sent me unto you. </a:t>
            </a:r>
          </a:p>
        </p:txBody>
      </p:sp>
      <p:sp>
        <p:nvSpPr>
          <p:cNvPr id="21512" name="Rectangle 12"/>
          <p:cNvSpPr>
            <a:spLocks noChangeArrowheads="1"/>
          </p:cNvSpPr>
          <p:nvPr/>
        </p:nvSpPr>
        <p:spPr bwMode="auto">
          <a:xfrm>
            <a:off x="2333950" y="2158996"/>
            <a:ext cx="5545108" cy="769441"/>
          </a:xfrm>
          <a:prstGeom prst="rect">
            <a:avLst/>
          </a:prstGeom>
          <a:noFill/>
          <a:ln w="9525">
            <a:noFill/>
            <a:miter lim="800000"/>
            <a:headEnd/>
            <a:tailEnd/>
          </a:ln>
        </p:spPr>
        <p:txBody>
          <a:bodyPr wrap="none">
            <a:spAutoFit/>
          </a:bodyPr>
          <a:lstStyle/>
          <a:p>
            <a:r>
              <a:rPr lang="en-AU" sz="2800" dirty="0" smtClean="0">
                <a:solidFill>
                  <a:schemeClr val="bg1"/>
                </a:solidFill>
              </a:rPr>
              <a:t>y-H-w-H </a:t>
            </a:r>
            <a:r>
              <a:rPr lang="en-AU" sz="2800" dirty="0">
                <a:solidFill>
                  <a:schemeClr val="bg1"/>
                </a:solidFill>
              </a:rPr>
              <a:t>– he </a:t>
            </a:r>
            <a:r>
              <a:rPr lang="en-AU" sz="2800" dirty="0" smtClean="0">
                <a:solidFill>
                  <a:schemeClr val="bg1"/>
                </a:solidFill>
              </a:rPr>
              <a:t>is/he </a:t>
            </a:r>
            <a:r>
              <a:rPr lang="en-AU" sz="2800" dirty="0">
                <a:solidFill>
                  <a:schemeClr val="bg1"/>
                </a:solidFill>
              </a:rPr>
              <a:t>will be </a:t>
            </a:r>
            <a:r>
              <a:rPr lang="he-IL" sz="4400" dirty="0">
                <a:solidFill>
                  <a:schemeClr val="bg1"/>
                </a:solidFill>
                <a:latin typeface="TITUS Cyberbit Basic" pitchFamily="18" charset="0"/>
                <a:cs typeface="TITUS Cyberbit Basic" pitchFamily="18" charset="0"/>
              </a:rPr>
              <a:t>י</a:t>
            </a:r>
            <a:r>
              <a:rPr lang="he-IL" sz="4400" dirty="0">
                <a:solidFill>
                  <a:srgbClr val="FFFF00"/>
                </a:solidFill>
                <a:latin typeface="TITUS Cyberbit Basic" pitchFamily="18" charset="0"/>
                <a:cs typeface="TITUS Cyberbit Basic" pitchFamily="18" charset="0"/>
              </a:rPr>
              <a:t>ה</a:t>
            </a:r>
            <a:r>
              <a:rPr lang="he-IL" sz="4400" dirty="0">
                <a:solidFill>
                  <a:schemeClr val="bg1"/>
                </a:solidFill>
                <a:latin typeface="TITUS Cyberbit Basic" pitchFamily="18" charset="0"/>
                <a:cs typeface="TITUS Cyberbit Basic" pitchFamily="18" charset="0"/>
              </a:rPr>
              <a:t>ו</a:t>
            </a:r>
            <a:r>
              <a:rPr lang="he-IL" sz="4400" dirty="0">
                <a:solidFill>
                  <a:srgbClr val="FFFF00"/>
                </a:solidFill>
                <a:latin typeface="TITUS Cyberbit Basic" pitchFamily="18" charset="0"/>
                <a:cs typeface="TITUS Cyberbit Basic" pitchFamily="18" charset="0"/>
              </a:rPr>
              <a:t>ה</a:t>
            </a:r>
            <a:r>
              <a:rPr lang="en-AU" sz="2800" dirty="0">
                <a:solidFill>
                  <a:schemeClr val="bg1"/>
                </a:solidFill>
              </a:rPr>
              <a:t> </a:t>
            </a:r>
          </a:p>
        </p:txBody>
      </p:sp>
      <p:sp>
        <p:nvSpPr>
          <p:cNvPr id="21513" name="TextBox 16"/>
          <p:cNvSpPr txBox="1">
            <a:spLocks noChangeArrowheads="1"/>
          </p:cNvSpPr>
          <p:nvPr/>
        </p:nvSpPr>
        <p:spPr bwMode="auto">
          <a:xfrm>
            <a:off x="2285984" y="3071810"/>
            <a:ext cx="4929222" cy="3477875"/>
          </a:xfrm>
          <a:prstGeom prst="rect">
            <a:avLst/>
          </a:prstGeom>
          <a:noFill/>
          <a:ln w="9525">
            <a:solidFill>
              <a:srgbClr val="00B050"/>
            </a:solidFill>
            <a:miter lim="800000"/>
            <a:headEnd/>
            <a:tailEnd/>
          </a:ln>
        </p:spPr>
        <p:txBody>
          <a:bodyPr wrap="square">
            <a:spAutoFit/>
          </a:bodyPr>
          <a:lstStyle/>
          <a:p>
            <a:pPr algn="ctr"/>
            <a:r>
              <a:rPr lang="en-AU" sz="2800" dirty="0">
                <a:solidFill>
                  <a:schemeClr val="bg1"/>
                </a:solidFill>
              </a:rPr>
              <a:t>The name of YHWH </a:t>
            </a:r>
          </a:p>
          <a:p>
            <a:pPr algn="ctr"/>
            <a:r>
              <a:rPr lang="en-AU" sz="2800" dirty="0">
                <a:solidFill>
                  <a:schemeClr val="bg1"/>
                </a:solidFill>
              </a:rPr>
              <a:t>is inherently about</a:t>
            </a:r>
          </a:p>
          <a:p>
            <a:pPr algn="ctr"/>
            <a:r>
              <a:rPr lang="en-AU" sz="2800" dirty="0">
                <a:solidFill>
                  <a:schemeClr val="bg1"/>
                </a:solidFill>
              </a:rPr>
              <a:t> </a:t>
            </a:r>
            <a:r>
              <a:rPr lang="en-AU" sz="2800" dirty="0" smtClean="0">
                <a:solidFill>
                  <a:schemeClr val="bg1"/>
                </a:solidFill>
              </a:rPr>
              <a:t>1) Existence  and 2) Purpose</a:t>
            </a:r>
            <a:endParaRPr lang="en-AU" sz="2800" dirty="0">
              <a:solidFill>
                <a:schemeClr val="bg1"/>
              </a:solidFill>
            </a:endParaRPr>
          </a:p>
          <a:p>
            <a:pPr algn="ctr"/>
            <a:r>
              <a:rPr lang="en-AU" sz="2800" dirty="0">
                <a:solidFill>
                  <a:schemeClr val="bg1"/>
                </a:solidFill>
              </a:rPr>
              <a:t>Its representative consonant is </a:t>
            </a:r>
            <a:r>
              <a:rPr lang="en-AU" sz="2800" dirty="0" smtClean="0">
                <a:solidFill>
                  <a:schemeClr val="bg1"/>
                </a:solidFill>
              </a:rPr>
              <a:t>H(e)</a:t>
            </a:r>
            <a:endParaRPr lang="en-AU" sz="2800" dirty="0">
              <a:solidFill>
                <a:schemeClr val="bg1"/>
              </a:solidFill>
            </a:endParaRPr>
          </a:p>
          <a:p>
            <a:pPr algn="ctr"/>
            <a:r>
              <a:rPr lang="he-IL" sz="8000" dirty="0">
                <a:solidFill>
                  <a:srgbClr val="FFFF00"/>
                </a:solidFill>
                <a:latin typeface="TITUS Cyberbit Basic" pitchFamily="18" charset="0"/>
                <a:cs typeface="TITUS Cyberbit Basic" pitchFamily="18" charset="0"/>
              </a:rPr>
              <a:t>ה</a:t>
            </a:r>
            <a:endParaRPr lang="en-AU" sz="8000" dirty="0">
              <a:solidFill>
                <a:srgbClr val="FFFF00"/>
              </a:solidFill>
              <a:latin typeface="TITUS Cyberbit Basic" pitchFamily="18" charset="0"/>
              <a:cs typeface="TITUS Cyberbit Basic" pitchFamily="18" charset="0"/>
            </a:endParaRPr>
          </a:p>
        </p:txBody>
      </p:sp>
      <p:cxnSp>
        <p:nvCxnSpPr>
          <p:cNvPr id="19" name="Straight Connector 18"/>
          <p:cNvCxnSpPr>
            <a:stCxn id="21506" idx="1"/>
          </p:cNvCxnSpPr>
          <p:nvPr/>
        </p:nvCxnSpPr>
        <p:spPr>
          <a:xfrm rot="10800000">
            <a:off x="2286000" y="1302238"/>
            <a:ext cx="355600" cy="45615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p:cTn id="7" dur="1000" fill="hold"/>
                                        <p:tgtEl>
                                          <p:spTgt spid="21513"/>
                                        </p:tgtEl>
                                        <p:attrNameLst>
                                          <p:attrName>ppt_w</p:attrName>
                                        </p:attrNameLst>
                                      </p:cBhvr>
                                      <p:tavLst>
                                        <p:tav tm="0">
                                          <p:val>
                                            <p:strVal val="#ppt_w*0.70"/>
                                          </p:val>
                                        </p:tav>
                                        <p:tav tm="100000">
                                          <p:val>
                                            <p:strVal val="#ppt_w"/>
                                          </p:val>
                                        </p:tav>
                                      </p:tavLst>
                                    </p:anim>
                                    <p:anim calcmode="lin" valueType="num">
                                      <p:cBhvr>
                                        <p:cTn id="8" dur="1000" fill="hold"/>
                                        <p:tgtEl>
                                          <p:spTgt spid="21513"/>
                                        </p:tgtEl>
                                        <p:attrNameLst>
                                          <p:attrName>ppt_h</p:attrName>
                                        </p:attrNameLst>
                                      </p:cBhvr>
                                      <p:tavLst>
                                        <p:tav tm="0">
                                          <p:val>
                                            <p:strVal val="#ppt_h"/>
                                          </p:val>
                                        </p:tav>
                                        <p:tav tm="100000">
                                          <p:val>
                                            <p:strVal val="#ppt_h"/>
                                          </p:val>
                                        </p:tav>
                                      </p:tavLst>
                                    </p:anim>
                                    <p:animEffect transition="in" filter="fade">
                                      <p:cBhvr>
                                        <p:cTn id="9" dur="10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441715" y="3500438"/>
            <a:ext cx="2419252" cy="769441"/>
          </a:xfrm>
          <a:prstGeom prst="rect">
            <a:avLst/>
          </a:prstGeom>
          <a:noFill/>
          <a:ln w="9525">
            <a:noFill/>
            <a:miter lim="800000"/>
            <a:headEnd/>
            <a:tailEnd/>
          </a:ln>
        </p:spPr>
        <p:txBody>
          <a:bodyPr wrap="none">
            <a:spAutoFit/>
          </a:bodyPr>
          <a:lstStyle/>
          <a:p>
            <a:r>
              <a:rPr lang="he-IL" sz="4400" dirty="0">
                <a:solidFill>
                  <a:schemeClr val="bg1"/>
                </a:solidFill>
                <a:latin typeface="TITUS Cyberbit Basic" pitchFamily="18" charset="0"/>
                <a:cs typeface="TITUS Cyberbit Basic" pitchFamily="18" charset="0"/>
              </a:rPr>
              <a:t>שׂרי</a:t>
            </a:r>
            <a:r>
              <a:rPr lang="en-AU" sz="3600" dirty="0">
                <a:solidFill>
                  <a:schemeClr val="bg1"/>
                </a:solidFill>
                <a:latin typeface="TITUS Cyberbit Basic" pitchFamily="18" charset="0"/>
                <a:cs typeface="TITUS Cyberbit Basic" pitchFamily="18" charset="0"/>
              </a:rPr>
              <a:t>    </a:t>
            </a:r>
            <a:r>
              <a:rPr lang="en-AU" sz="3600" dirty="0" err="1" smtClean="0">
                <a:solidFill>
                  <a:schemeClr val="bg1"/>
                </a:solidFill>
              </a:rPr>
              <a:t>Sarai</a:t>
            </a:r>
            <a:endParaRPr lang="en-AU" sz="3600" dirty="0">
              <a:solidFill>
                <a:schemeClr val="bg1"/>
              </a:solidFill>
            </a:endParaRPr>
          </a:p>
        </p:txBody>
      </p:sp>
      <p:sp>
        <p:nvSpPr>
          <p:cNvPr id="5" name="Rectangle 4"/>
          <p:cNvSpPr>
            <a:spLocks noChangeArrowheads="1"/>
          </p:cNvSpPr>
          <p:nvPr/>
        </p:nvSpPr>
        <p:spPr bwMode="auto">
          <a:xfrm>
            <a:off x="3298840" y="4071938"/>
            <a:ext cx="2817813" cy="769937"/>
          </a:xfrm>
          <a:prstGeom prst="rect">
            <a:avLst/>
          </a:prstGeom>
          <a:noFill/>
          <a:ln w="9525">
            <a:noFill/>
            <a:miter lim="800000"/>
            <a:headEnd/>
            <a:tailEnd/>
          </a:ln>
        </p:spPr>
        <p:txBody>
          <a:bodyPr wrap="none">
            <a:spAutoFit/>
          </a:bodyPr>
          <a:lstStyle/>
          <a:p>
            <a:r>
              <a:rPr lang="he-IL" sz="4400">
                <a:solidFill>
                  <a:schemeClr val="bg1"/>
                </a:solidFill>
                <a:latin typeface="TITUS Cyberbit Basic" pitchFamily="18" charset="0"/>
                <a:cs typeface="TITUS Cyberbit Basic" pitchFamily="18" charset="0"/>
              </a:rPr>
              <a:t>שׂר</a:t>
            </a:r>
            <a:r>
              <a:rPr lang="he-IL" sz="4400">
                <a:solidFill>
                  <a:srgbClr val="FFFF00"/>
                </a:solidFill>
                <a:latin typeface="TITUS Cyberbit Basic" pitchFamily="18" charset="0"/>
                <a:cs typeface="TITUS Cyberbit Basic" pitchFamily="18" charset="0"/>
              </a:rPr>
              <a:t>ה</a:t>
            </a:r>
            <a:r>
              <a:rPr lang="en-AU" sz="3600">
                <a:solidFill>
                  <a:schemeClr val="bg1"/>
                </a:solidFill>
              </a:rPr>
              <a:t>   Sara-h</a:t>
            </a:r>
          </a:p>
        </p:txBody>
      </p:sp>
      <p:sp>
        <p:nvSpPr>
          <p:cNvPr id="7" name="Rectangle 6"/>
          <p:cNvSpPr>
            <a:spLocks noChangeArrowheads="1"/>
          </p:cNvSpPr>
          <p:nvPr/>
        </p:nvSpPr>
        <p:spPr bwMode="auto">
          <a:xfrm>
            <a:off x="2859103" y="4929188"/>
            <a:ext cx="3297237" cy="769937"/>
          </a:xfrm>
          <a:prstGeom prst="rect">
            <a:avLst/>
          </a:prstGeom>
          <a:noFill/>
          <a:ln w="9525">
            <a:noFill/>
            <a:miter lim="800000"/>
            <a:headEnd/>
            <a:tailEnd/>
          </a:ln>
        </p:spPr>
        <p:txBody>
          <a:bodyPr wrap="none">
            <a:spAutoFit/>
          </a:bodyPr>
          <a:lstStyle/>
          <a:p>
            <a:r>
              <a:rPr lang="en-AU" sz="3600">
                <a:solidFill>
                  <a:schemeClr val="bg1"/>
                </a:solidFill>
              </a:rPr>
              <a:t>  </a:t>
            </a:r>
            <a:r>
              <a:rPr lang="he-IL" sz="4400">
                <a:solidFill>
                  <a:schemeClr val="bg1"/>
                </a:solidFill>
                <a:latin typeface="TITUS Cyberbit Basic" pitchFamily="18" charset="0"/>
                <a:cs typeface="TITUS Cyberbit Basic" pitchFamily="18" charset="0"/>
              </a:rPr>
              <a:t>אברם</a:t>
            </a:r>
            <a:r>
              <a:rPr lang="en-AU" sz="3600">
                <a:solidFill>
                  <a:schemeClr val="bg1"/>
                </a:solidFill>
              </a:rPr>
              <a:t>   Abram</a:t>
            </a:r>
          </a:p>
        </p:txBody>
      </p:sp>
      <p:sp>
        <p:nvSpPr>
          <p:cNvPr id="8" name="Rectangle 7"/>
          <p:cNvSpPr>
            <a:spLocks noChangeArrowheads="1"/>
          </p:cNvSpPr>
          <p:nvPr/>
        </p:nvSpPr>
        <p:spPr bwMode="auto">
          <a:xfrm>
            <a:off x="2798778" y="5500688"/>
            <a:ext cx="3916362" cy="769937"/>
          </a:xfrm>
          <a:prstGeom prst="rect">
            <a:avLst/>
          </a:prstGeom>
          <a:noFill/>
          <a:ln w="9525">
            <a:noFill/>
            <a:miter lim="800000"/>
            <a:headEnd/>
            <a:tailEnd/>
          </a:ln>
        </p:spPr>
        <p:txBody>
          <a:bodyPr wrap="none">
            <a:spAutoFit/>
          </a:bodyPr>
          <a:lstStyle/>
          <a:p>
            <a:r>
              <a:rPr lang="he-IL" sz="4400">
                <a:solidFill>
                  <a:schemeClr val="bg1"/>
                </a:solidFill>
                <a:latin typeface="TITUS Cyberbit Basic" pitchFamily="18" charset="0"/>
                <a:cs typeface="TITUS Cyberbit Basic" pitchFamily="18" charset="0"/>
              </a:rPr>
              <a:t>אבר</a:t>
            </a:r>
            <a:r>
              <a:rPr lang="he-IL" sz="4400">
                <a:solidFill>
                  <a:srgbClr val="FFFF00"/>
                </a:solidFill>
                <a:latin typeface="TITUS Cyberbit Basic" pitchFamily="18" charset="0"/>
                <a:cs typeface="TITUS Cyberbit Basic" pitchFamily="18" charset="0"/>
              </a:rPr>
              <a:t>ה</a:t>
            </a:r>
            <a:r>
              <a:rPr lang="he-IL" sz="4400">
                <a:solidFill>
                  <a:schemeClr val="bg1"/>
                </a:solidFill>
                <a:latin typeface="TITUS Cyberbit Basic" pitchFamily="18" charset="0"/>
                <a:cs typeface="TITUS Cyberbit Basic" pitchFamily="18" charset="0"/>
              </a:rPr>
              <a:t>ם</a:t>
            </a:r>
            <a:r>
              <a:rPr lang="en-AU" sz="4400">
                <a:solidFill>
                  <a:schemeClr val="bg1"/>
                </a:solidFill>
              </a:rPr>
              <a:t> </a:t>
            </a:r>
            <a:r>
              <a:rPr lang="en-AU" sz="3600">
                <a:solidFill>
                  <a:schemeClr val="bg1"/>
                </a:solidFill>
              </a:rPr>
              <a:t>  Abr-h-am</a:t>
            </a:r>
          </a:p>
        </p:txBody>
      </p:sp>
      <p:sp>
        <p:nvSpPr>
          <p:cNvPr id="21513" name="TextBox 16"/>
          <p:cNvSpPr txBox="1">
            <a:spLocks noChangeArrowheads="1"/>
          </p:cNvSpPr>
          <p:nvPr/>
        </p:nvSpPr>
        <p:spPr bwMode="auto">
          <a:xfrm>
            <a:off x="357158" y="214291"/>
            <a:ext cx="8143932" cy="2616101"/>
          </a:xfrm>
          <a:prstGeom prst="rect">
            <a:avLst/>
          </a:prstGeom>
          <a:noFill/>
          <a:ln w="9525">
            <a:solidFill>
              <a:srgbClr val="00B050"/>
            </a:solidFill>
            <a:miter lim="800000"/>
            <a:headEnd/>
            <a:tailEnd/>
          </a:ln>
        </p:spPr>
        <p:txBody>
          <a:bodyPr wrap="square">
            <a:spAutoFit/>
          </a:bodyPr>
          <a:lstStyle/>
          <a:p>
            <a:pPr algn="ctr"/>
            <a:r>
              <a:rPr lang="en-AU" sz="2800" dirty="0">
                <a:solidFill>
                  <a:schemeClr val="bg1"/>
                </a:solidFill>
              </a:rPr>
              <a:t>The name of YHWH </a:t>
            </a:r>
            <a:r>
              <a:rPr lang="en-AU" sz="2800" dirty="0" smtClean="0">
                <a:solidFill>
                  <a:schemeClr val="bg1"/>
                </a:solidFill>
              </a:rPr>
              <a:t>is </a:t>
            </a:r>
            <a:r>
              <a:rPr lang="en-AU" sz="2800" dirty="0">
                <a:solidFill>
                  <a:schemeClr val="bg1"/>
                </a:solidFill>
              </a:rPr>
              <a:t>inherently about</a:t>
            </a:r>
          </a:p>
          <a:p>
            <a:pPr algn="ctr"/>
            <a:r>
              <a:rPr lang="en-AU" sz="2800" dirty="0" smtClean="0">
                <a:solidFill>
                  <a:schemeClr val="bg1"/>
                </a:solidFill>
              </a:rPr>
              <a:t>1) </a:t>
            </a:r>
            <a:r>
              <a:rPr lang="en-AU" sz="2800" dirty="0">
                <a:solidFill>
                  <a:schemeClr val="bg1"/>
                </a:solidFill>
              </a:rPr>
              <a:t>Existence  </a:t>
            </a:r>
            <a:r>
              <a:rPr lang="en-AU" sz="2800" dirty="0" smtClean="0">
                <a:solidFill>
                  <a:schemeClr val="bg1"/>
                </a:solidFill>
              </a:rPr>
              <a:t>and 2) Purpose</a:t>
            </a:r>
            <a:endParaRPr lang="en-AU" sz="2800" dirty="0">
              <a:solidFill>
                <a:schemeClr val="bg1"/>
              </a:solidFill>
            </a:endParaRPr>
          </a:p>
          <a:p>
            <a:pPr algn="ctr"/>
            <a:r>
              <a:rPr lang="en-AU" sz="2800" dirty="0">
                <a:solidFill>
                  <a:schemeClr val="bg1"/>
                </a:solidFill>
              </a:rPr>
              <a:t>Its representative consonant is </a:t>
            </a:r>
            <a:r>
              <a:rPr lang="en-AU" sz="2800" dirty="0" smtClean="0">
                <a:solidFill>
                  <a:schemeClr val="bg1"/>
                </a:solidFill>
              </a:rPr>
              <a:t>H(e)</a:t>
            </a:r>
            <a:endParaRPr lang="en-AU" sz="2800" dirty="0">
              <a:solidFill>
                <a:schemeClr val="bg1"/>
              </a:solidFill>
            </a:endParaRPr>
          </a:p>
          <a:p>
            <a:r>
              <a:rPr lang="en-AU" sz="8000" dirty="0" smtClean="0">
                <a:solidFill>
                  <a:srgbClr val="FFFF00"/>
                </a:solidFill>
                <a:latin typeface="TITUS Cyberbit Basic" pitchFamily="18" charset="0"/>
                <a:cs typeface="TITUS Cyberbit Basic" pitchFamily="18" charset="0"/>
              </a:rPr>
              <a:t>        </a:t>
            </a:r>
            <a:r>
              <a:rPr lang="he-IL" sz="8000" dirty="0" smtClean="0">
                <a:solidFill>
                  <a:srgbClr val="FFFF00"/>
                </a:solidFill>
                <a:latin typeface="TITUS Cyberbit Basic" pitchFamily="18" charset="0"/>
                <a:cs typeface="TITUS Cyberbit Basic" pitchFamily="18" charset="0"/>
              </a:rPr>
              <a:t>ה</a:t>
            </a:r>
            <a:endParaRPr lang="en-AU" sz="8000" dirty="0">
              <a:solidFill>
                <a:srgbClr val="FFFF00"/>
              </a:solidFill>
              <a:latin typeface="TITUS Cyberbit Basic" pitchFamily="18" charset="0"/>
              <a:cs typeface="TITUS Cyberbit Basic" pitchFamily="18" charset="0"/>
            </a:endParaRPr>
          </a:p>
        </p:txBody>
      </p:sp>
      <p:cxnSp>
        <p:nvCxnSpPr>
          <p:cNvPr id="21" name="Straight Connector 20"/>
          <p:cNvCxnSpPr/>
          <p:nvPr/>
        </p:nvCxnSpPr>
        <p:spPr>
          <a:xfrm rot="16200000" flipV="1">
            <a:off x="1214417" y="3643315"/>
            <a:ext cx="3071834" cy="785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2250265" y="3036091"/>
            <a:ext cx="1643074" cy="57150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par>
                          <p:cTn id="25" fill="hold">
                            <p:stCondLst>
                              <p:cond delay="1000"/>
                            </p:stCondLst>
                            <p:childTnLst>
                              <p:par>
                                <p:cTn id="26" presetID="55"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strVal val="#ppt_w*0.70"/>
                                          </p:val>
                                        </p:tav>
                                        <p:tav tm="100000">
                                          <p:val>
                                            <p:strVal val="#ppt_w"/>
                                          </p:val>
                                        </p:tav>
                                      </p:tavLst>
                                    </p:anim>
                                    <p:anim calcmode="lin" valueType="num">
                                      <p:cBhvr>
                                        <p:cTn id="29" dur="1000" fill="hold"/>
                                        <p:tgtEl>
                                          <p:spTgt spid="21"/>
                                        </p:tgtEl>
                                        <p:attrNameLst>
                                          <p:attrName>ppt_h</p:attrName>
                                        </p:attrNameLst>
                                      </p:cBhvr>
                                      <p:tavLst>
                                        <p:tav tm="0">
                                          <p:val>
                                            <p:strVal val="#ppt_h"/>
                                          </p:val>
                                        </p:tav>
                                        <p:tav tm="100000">
                                          <p:val>
                                            <p:strVal val="#ppt_h"/>
                                          </p:val>
                                        </p:tav>
                                      </p:tavLst>
                                    </p:anim>
                                    <p:animEffect transition="in" filter="fade">
                                      <p:cBhvr>
                                        <p:cTn id="30" dur="1000"/>
                                        <p:tgtEl>
                                          <p:spTgt spid="21"/>
                                        </p:tgtEl>
                                      </p:cBhvr>
                                    </p:animEffect>
                                  </p:childTnLst>
                                </p:cTn>
                              </p:par>
                              <p:par>
                                <p:cTn id="31" presetID="55"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ppt_w</p:attrName>
                                        </p:attrNameLst>
                                      </p:cBhvr>
                                      <p:tavLst>
                                        <p:tav tm="0">
                                          <p:val>
                                            <p:strVal val="#ppt_w*0.70"/>
                                          </p:val>
                                        </p:tav>
                                        <p:tav tm="100000">
                                          <p:val>
                                            <p:strVal val="#ppt_w"/>
                                          </p:val>
                                        </p:tav>
                                      </p:tavLst>
                                    </p:anim>
                                    <p:anim calcmode="lin" valueType="num">
                                      <p:cBhvr>
                                        <p:cTn id="34" dur="1000" fill="hold"/>
                                        <p:tgtEl>
                                          <p:spTgt spid="23"/>
                                        </p:tgtEl>
                                        <p:attrNameLst>
                                          <p:attrName>ppt_h</p:attrName>
                                        </p:attrNameLst>
                                      </p:cBhvr>
                                      <p:tavLst>
                                        <p:tav tm="0">
                                          <p:val>
                                            <p:strVal val="#ppt_h"/>
                                          </p:val>
                                        </p:tav>
                                        <p:tav tm="100000">
                                          <p:val>
                                            <p:strVal val="#ppt_h"/>
                                          </p:val>
                                        </p:tav>
                                      </p:tavLst>
                                    </p:anim>
                                    <p:animEffect transition="in" filter="fade">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5326086" y="1230310"/>
            <a:ext cx="2419252" cy="769441"/>
          </a:xfrm>
          <a:prstGeom prst="rect">
            <a:avLst/>
          </a:prstGeom>
          <a:noFill/>
          <a:ln w="9525">
            <a:noFill/>
            <a:miter lim="800000"/>
            <a:headEnd/>
            <a:tailEnd/>
          </a:ln>
        </p:spPr>
        <p:txBody>
          <a:bodyPr wrap="none">
            <a:spAutoFit/>
          </a:bodyPr>
          <a:lstStyle/>
          <a:p>
            <a:r>
              <a:rPr lang="he-IL" sz="4400" dirty="0">
                <a:solidFill>
                  <a:schemeClr val="bg1"/>
                </a:solidFill>
                <a:latin typeface="TITUS Cyberbit Basic" pitchFamily="18" charset="0"/>
                <a:cs typeface="TITUS Cyberbit Basic" pitchFamily="18" charset="0"/>
              </a:rPr>
              <a:t>שׂרי</a:t>
            </a:r>
            <a:r>
              <a:rPr lang="en-AU" sz="3600" dirty="0">
                <a:solidFill>
                  <a:schemeClr val="bg1"/>
                </a:solidFill>
                <a:latin typeface="TITUS Cyberbit Basic" pitchFamily="18" charset="0"/>
                <a:cs typeface="TITUS Cyberbit Basic" pitchFamily="18" charset="0"/>
              </a:rPr>
              <a:t>    </a:t>
            </a:r>
            <a:r>
              <a:rPr lang="en-AU" sz="3600" dirty="0" err="1" smtClean="0">
                <a:solidFill>
                  <a:schemeClr val="bg1"/>
                </a:solidFill>
              </a:rPr>
              <a:t>Sarai</a:t>
            </a:r>
            <a:endParaRPr lang="en-AU" sz="3600" dirty="0">
              <a:solidFill>
                <a:schemeClr val="bg1"/>
              </a:solidFill>
            </a:endParaRPr>
          </a:p>
        </p:txBody>
      </p:sp>
      <p:sp>
        <p:nvSpPr>
          <p:cNvPr id="5" name="Rectangle 4"/>
          <p:cNvSpPr>
            <a:spLocks noChangeArrowheads="1"/>
          </p:cNvSpPr>
          <p:nvPr/>
        </p:nvSpPr>
        <p:spPr bwMode="auto">
          <a:xfrm>
            <a:off x="5183211" y="1801810"/>
            <a:ext cx="2817813" cy="769938"/>
          </a:xfrm>
          <a:prstGeom prst="rect">
            <a:avLst/>
          </a:prstGeom>
          <a:noFill/>
          <a:ln w="9525">
            <a:noFill/>
            <a:miter lim="800000"/>
            <a:headEnd/>
            <a:tailEnd/>
          </a:ln>
        </p:spPr>
        <p:txBody>
          <a:bodyPr wrap="none">
            <a:spAutoFit/>
          </a:bodyPr>
          <a:lstStyle/>
          <a:p>
            <a:r>
              <a:rPr lang="he-IL" sz="4400">
                <a:solidFill>
                  <a:schemeClr val="bg1"/>
                </a:solidFill>
                <a:latin typeface="TITUS Cyberbit Basic" pitchFamily="18" charset="0"/>
                <a:cs typeface="TITUS Cyberbit Basic" pitchFamily="18" charset="0"/>
              </a:rPr>
              <a:t>שׂר</a:t>
            </a:r>
            <a:r>
              <a:rPr lang="he-IL" sz="4400">
                <a:solidFill>
                  <a:srgbClr val="FFFF00"/>
                </a:solidFill>
                <a:latin typeface="TITUS Cyberbit Basic" pitchFamily="18" charset="0"/>
                <a:cs typeface="TITUS Cyberbit Basic" pitchFamily="18" charset="0"/>
              </a:rPr>
              <a:t>ה</a:t>
            </a:r>
            <a:r>
              <a:rPr lang="en-AU" sz="3600">
                <a:solidFill>
                  <a:schemeClr val="bg1"/>
                </a:solidFill>
              </a:rPr>
              <a:t>   Sara-h</a:t>
            </a:r>
          </a:p>
        </p:txBody>
      </p:sp>
      <p:sp>
        <p:nvSpPr>
          <p:cNvPr id="7" name="Rectangle 6"/>
          <p:cNvSpPr>
            <a:spLocks noChangeArrowheads="1"/>
          </p:cNvSpPr>
          <p:nvPr/>
        </p:nvSpPr>
        <p:spPr bwMode="auto">
          <a:xfrm>
            <a:off x="4845051" y="3730636"/>
            <a:ext cx="3298825" cy="769938"/>
          </a:xfrm>
          <a:prstGeom prst="rect">
            <a:avLst/>
          </a:prstGeom>
          <a:noFill/>
          <a:ln w="9525">
            <a:noFill/>
            <a:miter lim="800000"/>
            <a:headEnd/>
            <a:tailEnd/>
          </a:ln>
        </p:spPr>
        <p:txBody>
          <a:bodyPr wrap="none">
            <a:spAutoFit/>
          </a:bodyPr>
          <a:lstStyle/>
          <a:p>
            <a:r>
              <a:rPr lang="en-AU" sz="3600">
                <a:solidFill>
                  <a:schemeClr val="bg1"/>
                </a:solidFill>
              </a:rPr>
              <a:t>  </a:t>
            </a:r>
            <a:r>
              <a:rPr lang="he-IL" sz="4400">
                <a:solidFill>
                  <a:schemeClr val="bg1"/>
                </a:solidFill>
                <a:latin typeface="TITUS Cyberbit Basic" pitchFamily="18" charset="0"/>
                <a:cs typeface="TITUS Cyberbit Basic" pitchFamily="18" charset="0"/>
              </a:rPr>
              <a:t>אברם</a:t>
            </a:r>
            <a:r>
              <a:rPr lang="en-AU" sz="3600">
                <a:solidFill>
                  <a:schemeClr val="bg1"/>
                </a:solidFill>
              </a:rPr>
              <a:t>   Abram</a:t>
            </a:r>
          </a:p>
        </p:txBody>
      </p:sp>
      <p:sp>
        <p:nvSpPr>
          <p:cNvPr id="8" name="Rectangle 7"/>
          <p:cNvSpPr>
            <a:spLocks noChangeArrowheads="1"/>
          </p:cNvSpPr>
          <p:nvPr/>
        </p:nvSpPr>
        <p:spPr bwMode="auto">
          <a:xfrm>
            <a:off x="4786314" y="4302136"/>
            <a:ext cx="3916362" cy="769938"/>
          </a:xfrm>
          <a:prstGeom prst="rect">
            <a:avLst/>
          </a:prstGeom>
          <a:noFill/>
          <a:ln w="9525">
            <a:noFill/>
            <a:miter lim="800000"/>
            <a:headEnd/>
            <a:tailEnd/>
          </a:ln>
        </p:spPr>
        <p:txBody>
          <a:bodyPr wrap="none">
            <a:spAutoFit/>
          </a:bodyPr>
          <a:lstStyle/>
          <a:p>
            <a:r>
              <a:rPr lang="he-IL" sz="4400">
                <a:solidFill>
                  <a:schemeClr val="bg1"/>
                </a:solidFill>
                <a:latin typeface="TITUS Cyberbit Basic" pitchFamily="18" charset="0"/>
                <a:cs typeface="TITUS Cyberbit Basic" pitchFamily="18" charset="0"/>
              </a:rPr>
              <a:t>אבר</a:t>
            </a:r>
            <a:r>
              <a:rPr lang="he-IL" sz="4400">
                <a:solidFill>
                  <a:srgbClr val="FFFF00"/>
                </a:solidFill>
                <a:latin typeface="TITUS Cyberbit Basic" pitchFamily="18" charset="0"/>
                <a:cs typeface="TITUS Cyberbit Basic" pitchFamily="18" charset="0"/>
              </a:rPr>
              <a:t>ה</a:t>
            </a:r>
            <a:r>
              <a:rPr lang="he-IL" sz="4400">
                <a:solidFill>
                  <a:schemeClr val="bg1"/>
                </a:solidFill>
                <a:latin typeface="TITUS Cyberbit Basic" pitchFamily="18" charset="0"/>
                <a:cs typeface="TITUS Cyberbit Basic" pitchFamily="18" charset="0"/>
              </a:rPr>
              <a:t>ם</a:t>
            </a:r>
            <a:r>
              <a:rPr lang="en-AU" sz="4400">
                <a:solidFill>
                  <a:schemeClr val="bg1"/>
                </a:solidFill>
              </a:rPr>
              <a:t> </a:t>
            </a:r>
            <a:r>
              <a:rPr lang="en-AU" sz="3600">
                <a:solidFill>
                  <a:schemeClr val="bg1"/>
                </a:solidFill>
              </a:rPr>
              <a:t>  Abr-h-am</a:t>
            </a:r>
          </a:p>
        </p:txBody>
      </p:sp>
      <p:sp>
        <p:nvSpPr>
          <p:cNvPr id="22534" name="TextBox 13"/>
          <p:cNvSpPr txBox="1">
            <a:spLocks noChangeArrowheads="1"/>
          </p:cNvSpPr>
          <p:nvPr/>
        </p:nvSpPr>
        <p:spPr bwMode="auto">
          <a:xfrm>
            <a:off x="642910" y="1142984"/>
            <a:ext cx="3525324" cy="523220"/>
          </a:xfrm>
          <a:prstGeom prst="rect">
            <a:avLst/>
          </a:prstGeom>
          <a:noFill/>
          <a:ln w="9525">
            <a:noFill/>
            <a:miter lim="800000"/>
            <a:headEnd/>
            <a:tailEnd/>
          </a:ln>
        </p:spPr>
        <p:txBody>
          <a:bodyPr wrap="none">
            <a:spAutoFit/>
          </a:bodyPr>
          <a:lstStyle/>
          <a:p>
            <a:r>
              <a:rPr lang="en-AU" sz="2800" dirty="0">
                <a:solidFill>
                  <a:schemeClr val="bg1"/>
                </a:solidFill>
              </a:rPr>
              <a:t>Female Ruler/Queen</a:t>
            </a:r>
          </a:p>
        </p:txBody>
      </p:sp>
      <p:sp>
        <p:nvSpPr>
          <p:cNvPr id="22535" name="TextBox 14"/>
          <p:cNvSpPr txBox="1">
            <a:spLocks noChangeArrowheads="1"/>
          </p:cNvSpPr>
          <p:nvPr/>
        </p:nvSpPr>
        <p:spPr bwMode="auto">
          <a:xfrm>
            <a:off x="1142976" y="3643314"/>
            <a:ext cx="2523448" cy="523220"/>
          </a:xfrm>
          <a:prstGeom prst="rect">
            <a:avLst/>
          </a:prstGeom>
          <a:noFill/>
          <a:ln w="9525">
            <a:noFill/>
            <a:miter lim="800000"/>
            <a:headEnd/>
            <a:tailEnd/>
          </a:ln>
        </p:spPr>
        <p:txBody>
          <a:bodyPr wrap="none">
            <a:spAutoFit/>
          </a:bodyPr>
          <a:lstStyle/>
          <a:p>
            <a:r>
              <a:rPr lang="en-AU" sz="2800" dirty="0" smtClean="0">
                <a:solidFill>
                  <a:schemeClr val="bg1"/>
                </a:solidFill>
              </a:rPr>
              <a:t>Exalted </a:t>
            </a:r>
            <a:r>
              <a:rPr lang="en-AU" sz="2800" dirty="0">
                <a:solidFill>
                  <a:schemeClr val="bg1"/>
                </a:solidFill>
              </a:rPr>
              <a:t>Father</a:t>
            </a:r>
          </a:p>
        </p:txBody>
      </p:sp>
      <p:sp>
        <p:nvSpPr>
          <p:cNvPr id="22537" name="TextBox 17"/>
          <p:cNvSpPr txBox="1">
            <a:spLocks noChangeArrowheads="1"/>
          </p:cNvSpPr>
          <p:nvPr/>
        </p:nvSpPr>
        <p:spPr bwMode="auto">
          <a:xfrm>
            <a:off x="928662" y="2143116"/>
            <a:ext cx="3643320" cy="954107"/>
          </a:xfrm>
          <a:prstGeom prst="rect">
            <a:avLst/>
          </a:prstGeom>
          <a:noFill/>
          <a:ln w="9525">
            <a:noFill/>
            <a:miter lim="800000"/>
            <a:headEnd/>
            <a:tailEnd/>
          </a:ln>
        </p:spPr>
        <p:txBody>
          <a:bodyPr wrap="square">
            <a:spAutoFit/>
          </a:bodyPr>
          <a:lstStyle/>
          <a:p>
            <a:r>
              <a:rPr lang="en-AU" sz="2800" dirty="0" err="1" smtClean="0">
                <a:solidFill>
                  <a:schemeClr val="bg1"/>
                </a:solidFill>
              </a:rPr>
              <a:t>Yhwh’s</a:t>
            </a:r>
            <a:r>
              <a:rPr lang="en-AU" sz="2800" dirty="0" smtClean="0">
                <a:solidFill>
                  <a:schemeClr val="bg1"/>
                </a:solidFill>
              </a:rPr>
              <a:t> existence &amp; purpose - His Name</a:t>
            </a:r>
            <a:endParaRPr lang="en-AU" sz="2800" dirty="0">
              <a:solidFill>
                <a:schemeClr val="bg1"/>
              </a:solidFill>
            </a:endParaRPr>
          </a:p>
        </p:txBody>
      </p:sp>
      <p:cxnSp>
        <p:nvCxnSpPr>
          <p:cNvPr id="22" name="Straight Connector 21"/>
          <p:cNvCxnSpPr/>
          <p:nvPr/>
        </p:nvCxnSpPr>
        <p:spPr>
          <a:xfrm flipV="1">
            <a:off x="4214810" y="2143116"/>
            <a:ext cx="891612"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071934" y="4929199"/>
            <a:ext cx="1096965" cy="571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57686" y="1500174"/>
            <a:ext cx="832390" cy="95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86182" y="3929066"/>
            <a:ext cx="1143000" cy="1428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7"/>
          <p:cNvSpPr txBox="1">
            <a:spLocks noChangeArrowheads="1"/>
          </p:cNvSpPr>
          <p:nvPr/>
        </p:nvSpPr>
        <p:spPr bwMode="auto">
          <a:xfrm>
            <a:off x="571472" y="4857760"/>
            <a:ext cx="3643320" cy="954107"/>
          </a:xfrm>
          <a:prstGeom prst="rect">
            <a:avLst/>
          </a:prstGeom>
          <a:noFill/>
          <a:ln w="9525">
            <a:noFill/>
            <a:miter lim="800000"/>
            <a:headEnd/>
            <a:tailEnd/>
          </a:ln>
        </p:spPr>
        <p:txBody>
          <a:bodyPr wrap="square">
            <a:spAutoFit/>
          </a:bodyPr>
          <a:lstStyle/>
          <a:p>
            <a:r>
              <a:rPr lang="en-AU" sz="2800" dirty="0" err="1" smtClean="0">
                <a:solidFill>
                  <a:schemeClr val="bg1"/>
                </a:solidFill>
              </a:rPr>
              <a:t>Yhwh’s</a:t>
            </a:r>
            <a:r>
              <a:rPr lang="en-AU" sz="2800" dirty="0" smtClean="0">
                <a:solidFill>
                  <a:schemeClr val="bg1"/>
                </a:solidFill>
              </a:rPr>
              <a:t> existence &amp; purpose - His Name</a:t>
            </a:r>
            <a:endParaRPr lang="en-AU"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928926" y="857232"/>
            <a:ext cx="6072230" cy="5632311"/>
          </a:xfrm>
          <a:prstGeom prst="rect">
            <a:avLst/>
          </a:prstGeom>
          <a:noFill/>
          <a:ln w="9525">
            <a:solidFill>
              <a:srgbClr val="5AF6FA"/>
            </a:solidFill>
            <a:miter lim="800000"/>
            <a:headEnd/>
            <a:tailEnd/>
          </a:ln>
        </p:spPr>
        <p:txBody>
          <a:bodyPr wrap="square">
            <a:spAutoFit/>
          </a:bodyPr>
          <a:lstStyle/>
          <a:p>
            <a:r>
              <a:rPr lang="en-AU" sz="4000" dirty="0">
                <a:solidFill>
                  <a:schemeClr val="bg1"/>
                </a:solidFill>
              </a:rPr>
              <a:t>Heb 11:6  and apart from faith it is impossible to please well, for it </a:t>
            </a:r>
            <a:r>
              <a:rPr lang="en-AU" sz="4000" dirty="0" err="1">
                <a:solidFill>
                  <a:schemeClr val="bg1"/>
                </a:solidFill>
              </a:rPr>
              <a:t>behoveth</a:t>
            </a:r>
            <a:r>
              <a:rPr lang="en-AU" sz="4000" dirty="0">
                <a:solidFill>
                  <a:schemeClr val="bg1"/>
                </a:solidFill>
              </a:rPr>
              <a:t> him who is coming to God to </a:t>
            </a:r>
            <a:r>
              <a:rPr lang="en-AU" sz="4000" u="sng" dirty="0">
                <a:solidFill>
                  <a:schemeClr val="bg1"/>
                </a:solidFill>
              </a:rPr>
              <a:t>believe that He is</a:t>
            </a:r>
            <a:r>
              <a:rPr lang="en-AU" sz="4000" dirty="0">
                <a:solidFill>
                  <a:schemeClr val="bg1"/>
                </a:solidFill>
              </a:rPr>
              <a:t>, and to those seeking Him </a:t>
            </a:r>
            <a:r>
              <a:rPr lang="en-AU" sz="4000" u="sng" dirty="0">
                <a:solidFill>
                  <a:schemeClr val="bg1"/>
                </a:solidFill>
              </a:rPr>
              <a:t>He </a:t>
            </a:r>
            <a:r>
              <a:rPr lang="en-AU" sz="4000" u="sng" dirty="0" err="1">
                <a:solidFill>
                  <a:schemeClr val="bg1"/>
                </a:solidFill>
              </a:rPr>
              <a:t>becometh</a:t>
            </a:r>
            <a:r>
              <a:rPr lang="en-AU" sz="4000" dirty="0">
                <a:solidFill>
                  <a:schemeClr val="bg1"/>
                </a:solidFill>
              </a:rPr>
              <a:t> a </a:t>
            </a:r>
            <a:r>
              <a:rPr lang="en-AU" sz="4000" dirty="0" err="1">
                <a:solidFill>
                  <a:schemeClr val="bg1"/>
                </a:solidFill>
              </a:rPr>
              <a:t>rewarder</a:t>
            </a:r>
            <a:r>
              <a:rPr lang="en-AU" sz="4000" dirty="0" smtClean="0">
                <a:solidFill>
                  <a:schemeClr val="bg1"/>
                </a:solidFill>
              </a:rPr>
              <a:t>. YLT </a:t>
            </a:r>
            <a:endParaRPr lang="en-US" sz="4000" dirty="0">
              <a:solidFill>
                <a:schemeClr val="bg1"/>
              </a:solidFill>
            </a:endParaRPr>
          </a:p>
        </p:txBody>
      </p:sp>
      <p:sp>
        <p:nvSpPr>
          <p:cNvPr id="3" name="TextBox 17"/>
          <p:cNvSpPr txBox="1">
            <a:spLocks noChangeArrowheads="1"/>
          </p:cNvSpPr>
          <p:nvPr/>
        </p:nvSpPr>
        <p:spPr bwMode="auto">
          <a:xfrm>
            <a:off x="428596" y="3429000"/>
            <a:ext cx="2162773" cy="523220"/>
          </a:xfrm>
          <a:prstGeom prst="rect">
            <a:avLst/>
          </a:prstGeom>
          <a:noFill/>
          <a:ln w="9525">
            <a:noFill/>
            <a:miter lim="800000"/>
            <a:headEnd/>
            <a:tailEnd/>
          </a:ln>
        </p:spPr>
        <p:txBody>
          <a:bodyPr wrap="none">
            <a:spAutoFit/>
          </a:bodyPr>
          <a:lstStyle/>
          <a:p>
            <a:pPr algn="ctr"/>
            <a:r>
              <a:rPr lang="en-AU" sz="2800" dirty="0" smtClean="0">
                <a:solidFill>
                  <a:schemeClr val="bg1"/>
                </a:solidFill>
              </a:rPr>
              <a:t>1) Existence</a:t>
            </a:r>
          </a:p>
        </p:txBody>
      </p:sp>
      <p:sp>
        <p:nvSpPr>
          <p:cNvPr id="4" name="TextBox 17"/>
          <p:cNvSpPr txBox="1">
            <a:spLocks noChangeArrowheads="1"/>
          </p:cNvSpPr>
          <p:nvPr/>
        </p:nvSpPr>
        <p:spPr bwMode="auto">
          <a:xfrm>
            <a:off x="500034" y="4786322"/>
            <a:ext cx="1944764" cy="523220"/>
          </a:xfrm>
          <a:prstGeom prst="rect">
            <a:avLst/>
          </a:prstGeom>
          <a:noFill/>
          <a:ln w="9525">
            <a:noFill/>
            <a:miter lim="800000"/>
            <a:headEnd/>
            <a:tailEnd/>
          </a:ln>
        </p:spPr>
        <p:txBody>
          <a:bodyPr wrap="none">
            <a:spAutoFit/>
          </a:bodyPr>
          <a:lstStyle/>
          <a:p>
            <a:pPr algn="ctr"/>
            <a:r>
              <a:rPr lang="en-AU" sz="2800" dirty="0" smtClean="0">
                <a:solidFill>
                  <a:schemeClr val="bg1"/>
                </a:solidFill>
              </a:rPr>
              <a:t>2) Purpose</a:t>
            </a:r>
          </a:p>
        </p:txBody>
      </p:sp>
      <p:cxnSp>
        <p:nvCxnSpPr>
          <p:cNvPr id="6" name="Straight Connector 5"/>
          <p:cNvCxnSpPr/>
          <p:nvPr/>
        </p:nvCxnSpPr>
        <p:spPr>
          <a:xfrm>
            <a:off x="2643174" y="3714752"/>
            <a:ext cx="1285884"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71736" y="5072074"/>
            <a:ext cx="1214446" cy="2857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643063" y="158750"/>
            <a:ext cx="7286625" cy="6556375"/>
          </a:xfrm>
          <a:prstGeom prst="rect">
            <a:avLst/>
          </a:prstGeom>
          <a:noFill/>
          <a:ln w="9525">
            <a:solidFill>
              <a:srgbClr val="FFFF00"/>
            </a:solidFill>
            <a:miter lim="800000"/>
            <a:headEnd/>
            <a:tailEnd/>
          </a:ln>
        </p:spPr>
        <p:txBody>
          <a:bodyPr anchor="ctr">
            <a:spAutoFit/>
          </a:bodyPr>
          <a:lstStyle/>
          <a:p>
            <a:pPr eaLnBrk="0" hangingPunct="0"/>
            <a:r>
              <a:rPr lang="en-AU" sz="2000" dirty="0">
                <a:solidFill>
                  <a:schemeClr val="bg1"/>
                </a:solidFill>
                <a:cs typeface="Times New Roman" pitchFamily="18" charset="0"/>
              </a:rPr>
              <a:t>Gen 17:2  And </a:t>
            </a:r>
            <a:r>
              <a:rPr lang="en-AU" sz="2000" dirty="0">
                <a:solidFill>
                  <a:srgbClr val="FFFF00"/>
                </a:solidFill>
                <a:cs typeface="Times New Roman" pitchFamily="18" charset="0"/>
              </a:rPr>
              <a:t>I will make </a:t>
            </a:r>
            <a:r>
              <a:rPr lang="en-AU" sz="2000" dirty="0">
                <a:solidFill>
                  <a:schemeClr val="bg1"/>
                </a:solidFill>
                <a:cs typeface="Times New Roman" pitchFamily="18" charset="0"/>
              </a:rPr>
              <a:t>my</a:t>
            </a:r>
            <a:r>
              <a:rPr lang="en-AU" sz="2000" dirty="0">
                <a:solidFill>
                  <a:srgbClr val="FFFF00"/>
                </a:solidFill>
                <a:cs typeface="Times New Roman" pitchFamily="18" charset="0"/>
              </a:rPr>
              <a:t> </a:t>
            </a:r>
            <a:r>
              <a:rPr lang="en-AU" sz="2000" dirty="0">
                <a:solidFill>
                  <a:schemeClr val="bg1"/>
                </a:solidFill>
                <a:cs typeface="Times New Roman" pitchFamily="18" charset="0"/>
              </a:rPr>
              <a:t>covenant between me and thee, and will multiply thee exceedingly. </a:t>
            </a:r>
            <a:endParaRPr lang="en-AU" sz="2000" dirty="0">
              <a:solidFill>
                <a:schemeClr val="bg1"/>
              </a:solidFill>
            </a:endParaRPr>
          </a:p>
          <a:p>
            <a:pPr eaLnBrk="0" hangingPunct="0"/>
            <a:r>
              <a:rPr lang="en-AU" sz="2000" dirty="0">
                <a:solidFill>
                  <a:schemeClr val="bg1"/>
                </a:solidFill>
                <a:cs typeface="Times New Roman" pitchFamily="18" charset="0"/>
              </a:rPr>
              <a:t>............., behold, my covenant </a:t>
            </a:r>
            <a:r>
              <a:rPr lang="en-AU" sz="2000" i="1" dirty="0">
                <a:solidFill>
                  <a:schemeClr val="bg1"/>
                </a:solidFill>
                <a:cs typeface="Times New Roman" pitchFamily="18" charset="0"/>
              </a:rPr>
              <a:t>is</a:t>
            </a:r>
            <a:r>
              <a:rPr lang="en-AU" sz="2000" dirty="0">
                <a:solidFill>
                  <a:schemeClr val="bg1"/>
                </a:solidFill>
                <a:cs typeface="Times New Roman" pitchFamily="18" charset="0"/>
              </a:rPr>
              <a:t> with thee, and </a:t>
            </a:r>
            <a:r>
              <a:rPr lang="en-AU" sz="2000" dirty="0">
                <a:solidFill>
                  <a:srgbClr val="00FF00"/>
                </a:solidFill>
                <a:cs typeface="Times New Roman" pitchFamily="18" charset="0"/>
              </a:rPr>
              <a:t>thou shalt be </a:t>
            </a:r>
            <a:r>
              <a:rPr lang="en-AU" sz="2000" dirty="0">
                <a:solidFill>
                  <a:schemeClr val="bg1"/>
                </a:solidFill>
                <a:cs typeface="Times New Roman" pitchFamily="18" charset="0"/>
              </a:rPr>
              <a:t>a father of many nations. </a:t>
            </a:r>
            <a:endParaRPr lang="en-AU" sz="2000" dirty="0">
              <a:solidFill>
                <a:schemeClr val="bg1"/>
              </a:solidFill>
            </a:endParaRPr>
          </a:p>
          <a:p>
            <a:pPr eaLnBrk="0" hangingPunct="0"/>
            <a:r>
              <a:rPr lang="en-AU" sz="2000" dirty="0">
                <a:solidFill>
                  <a:schemeClr val="bg1"/>
                </a:solidFill>
                <a:cs typeface="Times New Roman" pitchFamily="18" charset="0"/>
              </a:rPr>
              <a:t>Gen 17:5  Neither shall </a:t>
            </a:r>
            <a:r>
              <a:rPr lang="en-AU" sz="2000" b="1" u="sng" dirty="0">
                <a:solidFill>
                  <a:schemeClr val="bg1"/>
                </a:solidFill>
                <a:cs typeface="Times New Roman" pitchFamily="18" charset="0"/>
              </a:rPr>
              <a:t>thy name</a:t>
            </a:r>
            <a:r>
              <a:rPr lang="en-AU" sz="2000" dirty="0">
                <a:solidFill>
                  <a:schemeClr val="bg1"/>
                </a:solidFill>
                <a:cs typeface="Times New Roman" pitchFamily="18" charset="0"/>
              </a:rPr>
              <a:t> any more be called Abram, but </a:t>
            </a:r>
            <a:r>
              <a:rPr lang="en-AU" sz="2000" b="1" u="sng" dirty="0">
                <a:solidFill>
                  <a:schemeClr val="bg1"/>
                </a:solidFill>
                <a:cs typeface="Times New Roman" pitchFamily="18" charset="0"/>
              </a:rPr>
              <a:t>thy name</a:t>
            </a:r>
            <a:r>
              <a:rPr lang="en-AU" sz="2000" dirty="0">
                <a:solidFill>
                  <a:schemeClr val="bg1"/>
                </a:solidFill>
                <a:cs typeface="Times New Roman" pitchFamily="18" charset="0"/>
              </a:rPr>
              <a:t> </a:t>
            </a:r>
            <a:r>
              <a:rPr lang="en-AU" sz="2000" dirty="0">
                <a:solidFill>
                  <a:srgbClr val="00FF00"/>
                </a:solidFill>
                <a:cs typeface="Times New Roman" pitchFamily="18" charset="0"/>
              </a:rPr>
              <a:t>shall be </a:t>
            </a:r>
            <a:r>
              <a:rPr lang="en-AU" sz="2000" dirty="0">
                <a:solidFill>
                  <a:schemeClr val="bg1"/>
                </a:solidFill>
                <a:cs typeface="Times New Roman" pitchFamily="18" charset="0"/>
              </a:rPr>
              <a:t>Abra</a:t>
            </a:r>
            <a:r>
              <a:rPr lang="en-AU" sz="2000" u="sng" dirty="0">
                <a:solidFill>
                  <a:srgbClr val="00FF00"/>
                </a:solidFill>
                <a:cs typeface="Times New Roman" pitchFamily="18" charset="0"/>
              </a:rPr>
              <a:t>h</a:t>
            </a:r>
            <a:r>
              <a:rPr lang="en-AU" sz="2000" dirty="0">
                <a:solidFill>
                  <a:schemeClr val="bg1"/>
                </a:solidFill>
                <a:cs typeface="Times New Roman" pitchFamily="18" charset="0"/>
              </a:rPr>
              <a:t>am; for a father of many nations </a:t>
            </a:r>
            <a:r>
              <a:rPr lang="en-AU" sz="2000" dirty="0">
                <a:solidFill>
                  <a:srgbClr val="FFFF00"/>
                </a:solidFill>
                <a:cs typeface="Times New Roman" pitchFamily="18" charset="0"/>
              </a:rPr>
              <a:t>have I made </a:t>
            </a:r>
            <a:r>
              <a:rPr lang="en-AU" sz="2000" dirty="0">
                <a:solidFill>
                  <a:schemeClr val="bg1"/>
                </a:solidFill>
                <a:cs typeface="Times New Roman" pitchFamily="18" charset="0"/>
              </a:rPr>
              <a:t>thee. </a:t>
            </a:r>
            <a:endParaRPr lang="en-AU" sz="2000" dirty="0">
              <a:solidFill>
                <a:schemeClr val="bg1"/>
              </a:solidFill>
            </a:endParaRPr>
          </a:p>
          <a:p>
            <a:pPr eaLnBrk="0" hangingPunct="0"/>
            <a:r>
              <a:rPr lang="en-AU" sz="2000" dirty="0">
                <a:solidFill>
                  <a:schemeClr val="bg1"/>
                </a:solidFill>
                <a:cs typeface="Times New Roman" pitchFamily="18" charset="0"/>
              </a:rPr>
              <a:t>Gen 17:6  And </a:t>
            </a:r>
            <a:r>
              <a:rPr lang="en-AU" sz="2000" dirty="0">
                <a:solidFill>
                  <a:srgbClr val="FFFF00"/>
                </a:solidFill>
                <a:cs typeface="Times New Roman" pitchFamily="18" charset="0"/>
              </a:rPr>
              <a:t>I will make </a:t>
            </a:r>
            <a:r>
              <a:rPr lang="en-AU" sz="2000" dirty="0">
                <a:solidFill>
                  <a:schemeClr val="bg1"/>
                </a:solidFill>
                <a:cs typeface="Times New Roman" pitchFamily="18" charset="0"/>
              </a:rPr>
              <a:t>thee exceeding fruitful, and </a:t>
            </a:r>
            <a:r>
              <a:rPr lang="en-AU" sz="2000" dirty="0">
                <a:solidFill>
                  <a:srgbClr val="FFFF00"/>
                </a:solidFill>
                <a:cs typeface="Times New Roman" pitchFamily="18" charset="0"/>
              </a:rPr>
              <a:t>I will make </a:t>
            </a:r>
            <a:r>
              <a:rPr lang="en-AU" sz="2000" dirty="0">
                <a:solidFill>
                  <a:schemeClr val="bg1"/>
                </a:solidFill>
                <a:cs typeface="Times New Roman" pitchFamily="18" charset="0"/>
              </a:rPr>
              <a:t>nations of thee, and kings </a:t>
            </a:r>
            <a:r>
              <a:rPr lang="en-AU" sz="2000" dirty="0">
                <a:solidFill>
                  <a:srgbClr val="FFFF00"/>
                </a:solidFill>
                <a:cs typeface="Times New Roman" pitchFamily="18" charset="0"/>
              </a:rPr>
              <a:t>shall come </a:t>
            </a:r>
            <a:r>
              <a:rPr lang="en-AU" sz="2000" dirty="0">
                <a:solidFill>
                  <a:schemeClr val="bg1"/>
                </a:solidFill>
                <a:cs typeface="Times New Roman" pitchFamily="18" charset="0"/>
              </a:rPr>
              <a:t>out of thee. </a:t>
            </a:r>
            <a:endParaRPr lang="en-AU" sz="2000" dirty="0">
              <a:solidFill>
                <a:schemeClr val="bg1"/>
              </a:solidFill>
            </a:endParaRPr>
          </a:p>
          <a:p>
            <a:pPr eaLnBrk="0" hangingPunct="0"/>
            <a:r>
              <a:rPr lang="en-AU" sz="2000" dirty="0">
                <a:solidFill>
                  <a:schemeClr val="bg1"/>
                </a:solidFill>
                <a:cs typeface="Times New Roman" pitchFamily="18" charset="0"/>
              </a:rPr>
              <a:t>Gen 17:7  And </a:t>
            </a:r>
            <a:r>
              <a:rPr lang="en-AU" sz="2000" dirty="0">
                <a:solidFill>
                  <a:srgbClr val="FFFF00"/>
                </a:solidFill>
                <a:cs typeface="Times New Roman" pitchFamily="18" charset="0"/>
              </a:rPr>
              <a:t>I will establish </a:t>
            </a:r>
            <a:r>
              <a:rPr lang="en-AU" sz="2000" dirty="0">
                <a:solidFill>
                  <a:schemeClr val="bg1"/>
                </a:solidFill>
                <a:cs typeface="Times New Roman" pitchFamily="18" charset="0"/>
              </a:rPr>
              <a:t>my covenant between me and thee and thy seed after thee ............</a:t>
            </a:r>
            <a:r>
              <a:rPr lang="en-AU" sz="2000" dirty="0">
                <a:solidFill>
                  <a:srgbClr val="00FF00"/>
                </a:solidFill>
                <a:cs typeface="Times New Roman" pitchFamily="18" charset="0"/>
              </a:rPr>
              <a:t>to be </a:t>
            </a:r>
            <a:r>
              <a:rPr lang="en-AU" sz="2000" dirty="0">
                <a:solidFill>
                  <a:schemeClr val="bg1"/>
                </a:solidFill>
                <a:cs typeface="Times New Roman" pitchFamily="18" charset="0"/>
              </a:rPr>
              <a:t>a God unto thee, and to thy seed after thee. </a:t>
            </a:r>
            <a:endParaRPr lang="en-AU" sz="2000" dirty="0">
              <a:solidFill>
                <a:schemeClr val="bg1"/>
              </a:solidFill>
            </a:endParaRPr>
          </a:p>
          <a:p>
            <a:pPr eaLnBrk="0" hangingPunct="0"/>
            <a:r>
              <a:rPr lang="en-AU" sz="2000" dirty="0">
                <a:solidFill>
                  <a:schemeClr val="bg1"/>
                </a:solidFill>
                <a:cs typeface="Times New Roman" pitchFamily="18" charset="0"/>
              </a:rPr>
              <a:t>Gen 17:8  And </a:t>
            </a:r>
            <a:r>
              <a:rPr lang="en-AU" sz="2000" dirty="0">
                <a:solidFill>
                  <a:srgbClr val="FFFF00"/>
                </a:solidFill>
                <a:cs typeface="Times New Roman" pitchFamily="18" charset="0"/>
              </a:rPr>
              <a:t>I will give </a:t>
            </a:r>
            <a:r>
              <a:rPr lang="en-AU" sz="2000" dirty="0">
                <a:solidFill>
                  <a:schemeClr val="bg1"/>
                </a:solidFill>
                <a:cs typeface="Times New Roman" pitchFamily="18" charset="0"/>
              </a:rPr>
              <a:t>unto thee, and to thy seed after thee, the land ........; and </a:t>
            </a:r>
            <a:r>
              <a:rPr lang="en-AU" sz="2000" dirty="0">
                <a:solidFill>
                  <a:srgbClr val="00FF00"/>
                </a:solidFill>
                <a:cs typeface="Times New Roman" pitchFamily="18" charset="0"/>
              </a:rPr>
              <a:t>I will be </a:t>
            </a:r>
            <a:r>
              <a:rPr lang="en-AU" sz="2000" dirty="0">
                <a:solidFill>
                  <a:schemeClr val="bg1"/>
                </a:solidFill>
                <a:cs typeface="Times New Roman" pitchFamily="18" charset="0"/>
              </a:rPr>
              <a:t>their God.</a:t>
            </a:r>
            <a:endParaRPr lang="en-AU" sz="2000" dirty="0">
              <a:solidFill>
                <a:schemeClr val="bg1"/>
              </a:solidFill>
            </a:endParaRPr>
          </a:p>
          <a:p>
            <a:pPr eaLnBrk="0" hangingPunct="0"/>
            <a:r>
              <a:rPr lang="en-AU" sz="2000" dirty="0">
                <a:solidFill>
                  <a:schemeClr val="bg1"/>
                </a:solidFill>
                <a:cs typeface="Times New Roman" pitchFamily="18" charset="0"/>
              </a:rPr>
              <a:t> </a:t>
            </a:r>
            <a:endParaRPr lang="en-AU" sz="2000" dirty="0">
              <a:solidFill>
                <a:schemeClr val="bg1"/>
              </a:solidFill>
            </a:endParaRPr>
          </a:p>
          <a:p>
            <a:pPr eaLnBrk="0" hangingPunct="0"/>
            <a:r>
              <a:rPr lang="en-AU" sz="2000" dirty="0">
                <a:solidFill>
                  <a:schemeClr val="bg1"/>
                </a:solidFill>
                <a:cs typeface="Times New Roman" pitchFamily="18" charset="0"/>
              </a:rPr>
              <a:t>Gen 17:15  And God said unto Abraham, As for </a:t>
            </a:r>
            <a:r>
              <a:rPr lang="en-AU" sz="2000" dirty="0" err="1">
                <a:solidFill>
                  <a:schemeClr val="bg1"/>
                </a:solidFill>
                <a:cs typeface="Times New Roman" pitchFamily="18" charset="0"/>
              </a:rPr>
              <a:t>Sarai</a:t>
            </a:r>
            <a:r>
              <a:rPr lang="en-AU" sz="2000" dirty="0">
                <a:solidFill>
                  <a:schemeClr val="bg1"/>
                </a:solidFill>
                <a:cs typeface="Times New Roman" pitchFamily="18" charset="0"/>
              </a:rPr>
              <a:t> thy wife, thou shalt not call </a:t>
            </a:r>
            <a:r>
              <a:rPr lang="en-AU" sz="2000" b="1" u="sng" dirty="0">
                <a:solidFill>
                  <a:schemeClr val="bg1"/>
                </a:solidFill>
                <a:cs typeface="Times New Roman" pitchFamily="18" charset="0"/>
              </a:rPr>
              <a:t>her name</a:t>
            </a:r>
            <a:r>
              <a:rPr lang="en-AU" sz="2000" dirty="0">
                <a:solidFill>
                  <a:schemeClr val="bg1"/>
                </a:solidFill>
                <a:cs typeface="Times New Roman" pitchFamily="18" charset="0"/>
              </a:rPr>
              <a:t> </a:t>
            </a:r>
            <a:r>
              <a:rPr lang="en-AU" sz="2000" dirty="0" err="1">
                <a:solidFill>
                  <a:schemeClr val="bg1"/>
                </a:solidFill>
                <a:cs typeface="Times New Roman" pitchFamily="18" charset="0"/>
              </a:rPr>
              <a:t>Sarai</a:t>
            </a:r>
            <a:r>
              <a:rPr lang="en-AU" sz="2000" dirty="0">
                <a:solidFill>
                  <a:schemeClr val="bg1"/>
                </a:solidFill>
                <a:cs typeface="Times New Roman" pitchFamily="18" charset="0"/>
              </a:rPr>
              <a:t>, but Sara</a:t>
            </a:r>
            <a:r>
              <a:rPr lang="en-AU" sz="2000" u="sng" dirty="0">
                <a:solidFill>
                  <a:srgbClr val="00FF00"/>
                </a:solidFill>
                <a:cs typeface="Times New Roman" pitchFamily="18" charset="0"/>
              </a:rPr>
              <a:t>h</a:t>
            </a:r>
            <a:r>
              <a:rPr lang="en-AU" sz="2000" dirty="0">
                <a:solidFill>
                  <a:schemeClr val="bg1"/>
                </a:solidFill>
                <a:cs typeface="Times New Roman" pitchFamily="18" charset="0"/>
              </a:rPr>
              <a:t> </a:t>
            </a:r>
            <a:r>
              <a:rPr lang="en-AU" sz="2000" i="1" dirty="0">
                <a:solidFill>
                  <a:schemeClr val="bg1"/>
                </a:solidFill>
                <a:cs typeface="Times New Roman" pitchFamily="18" charset="0"/>
              </a:rPr>
              <a:t>shall</a:t>
            </a:r>
            <a:r>
              <a:rPr lang="en-AU" sz="2000" dirty="0">
                <a:solidFill>
                  <a:schemeClr val="bg1"/>
                </a:solidFill>
                <a:cs typeface="Times New Roman" pitchFamily="18" charset="0"/>
              </a:rPr>
              <a:t> </a:t>
            </a:r>
            <a:r>
              <a:rPr lang="en-AU" sz="2000" b="1" u="sng" dirty="0">
                <a:solidFill>
                  <a:schemeClr val="bg1"/>
                </a:solidFill>
                <a:cs typeface="Times New Roman" pitchFamily="18" charset="0"/>
              </a:rPr>
              <a:t>her name</a:t>
            </a:r>
            <a:r>
              <a:rPr lang="en-AU" sz="2000" dirty="0">
                <a:solidFill>
                  <a:schemeClr val="bg1"/>
                </a:solidFill>
                <a:cs typeface="Times New Roman" pitchFamily="18" charset="0"/>
              </a:rPr>
              <a:t> </a:t>
            </a:r>
            <a:r>
              <a:rPr lang="en-AU" sz="2000" i="1" dirty="0">
                <a:solidFill>
                  <a:schemeClr val="bg1"/>
                </a:solidFill>
                <a:cs typeface="Times New Roman" pitchFamily="18" charset="0"/>
              </a:rPr>
              <a:t>be</a:t>
            </a:r>
            <a:r>
              <a:rPr lang="en-AU" sz="2000" dirty="0">
                <a:solidFill>
                  <a:schemeClr val="bg1"/>
                </a:solidFill>
                <a:cs typeface="Times New Roman" pitchFamily="18" charset="0"/>
              </a:rPr>
              <a:t>. </a:t>
            </a:r>
            <a:endParaRPr lang="en-AU" sz="2000" dirty="0">
              <a:solidFill>
                <a:schemeClr val="bg1"/>
              </a:solidFill>
            </a:endParaRPr>
          </a:p>
          <a:p>
            <a:pPr eaLnBrk="0" hangingPunct="0"/>
            <a:r>
              <a:rPr lang="en-AU" sz="2000" dirty="0">
                <a:solidFill>
                  <a:schemeClr val="bg1"/>
                </a:solidFill>
                <a:cs typeface="Times New Roman" pitchFamily="18" charset="0"/>
              </a:rPr>
              <a:t>Gen 17:16  And </a:t>
            </a:r>
            <a:r>
              <a:rPr lang="en-AU" sz="2000" dirty="0">
                <a:solidFill>
                  <a:srgbClr val="FFFF00"/>
                </a:solidFill>
                <a:cs typeface="Times New Roman" pitchFamily="18" charset="0"/>
              </a:rPr>
              <a:t>I will bless </a:t>
            </a:r>
            <a:r>
              <a:rPr lang="en-AU" sz="2000" dirty="0">
                <a:solidFill>
                  <a:schemeClr val="bg1"/>
                </a:solidFill>
                <a:cs typeface="Times New Roman" pitchFamily="18" charset="0"/>
              </a:rPr>
              <a:t>her, and give thee a son also of her: yea, </a:t>
            </a:r>
            <a:r>
              <a:rPr lang="en-AU" sz="2000" dirty="0">
                <a:solidFill>
                  <a:srgbClr val="FFFF00"/>
                </a:solidFill>
                <a:cs typeface="Times New Roman" pitchFamily="18" charset="0"/>
              </a:rPr>
              <a:t>I will bless </a:t>
            </a:r>
            <a:r>
              <a:rPr lang="en-AU" sz="2000" dirty="0">
                <a:solidFill>
                  <a:schemeClr val="bg1"/>
                </a:solidFill>
                <a:cs typeface="Times New Roman" pitchFamily="18" charset="0"/>
              </a:rPr>
              <a:t>her, and </a:t>
            </a:r>
            <a:r>
              <a:rPr lang="en-AU" sz="2000" dirty="0">
                <a:solidFill>
                  <a:srgbClr val="00FF00"/>
                </a:solidFill>
                <a:cs typeface="Times New Roman" pitchFamily="18" charset="0"/>
              </a:rPr>
              <a:t>she shall be </a:t>
            </a:r>
            <a:r>
              <a:rPr lang="en-AU" sz="2000" i="1" dirty="0">
                <a:solidFill>
                  <a:schemeClr val="bg1"/>
                </a:solidFill>
                <a:cs typeface="Times New Roman" pitchFamily="18" charset="0"/>
              </a:rPr>
              <a:t>a</a:t>
            </a:r>
            <a:r>
              <a:rPr lang="en-AU" sz="2000" dirty="0">
                <a:solidFill>
                  <a:schemeClr val="bg1"/>
                </a:solidFill>
                <a:cs typeface="Times New Roman" pitchFamily="18" charset="0"/>
              </a:rPr>
              <a:t> </a:t>
            </a:r>
            <a:r>
              <a:rPr lang="en-AU" sz="2000" i="1" dirty="0">
                <a:solidFill>
                  <a:schemeClr val="bg1"/>
                </a:solidFill>
                <a:cs typeface="Times New Roman" pitchFamily="18" charset="0"/>
              </a:rPr>
              <a:t>mother</a:t>
            </a:r>
            <a:r>
              <a:rPr lang="en-AU" sz="2000" dirty="0">
                <a:solidFill>
                  <a:schemeClr val="bg1"/>
                </a:solidFill>
                <a:cs typeface="Times New Roman" pitchFamily="18" charset="0"/>
              </a:rPr>
              <a:t> of nations; kings of people </a:t>
            </a:r>
            <a:r>
              <a:rPr lang="en-AU" sz="2000" dirty="0">
                <a:solidFill>
                  <a:srgbClr val="00FF00"/>
                </a:solidFill>
                <a:cs typeface="Times New Roman" pitchFamily="18" charset="0"/>
              </a:rPr>
              <a:t>shall be </a:t>
            </a:r>
            <a:r>
              <a:rPr lang="en-AU" sz="2000" dirty="0">
                <a:solidFill>
                  <a:schemeClr val="bg1"/>
                </a:solidFill>
                <a:cs typeface="Times New Roman" pitchFamily="18" charset="0"/>
              </a:rPr>
              <a:t>of her. </a:t>
            </a:r>
            <a:endParaRPr lang="en-AU" sz="2000" dirty="0">
              <a:solidFill>
                <a:schemeClr val="bg1"/>
              </a:solidFill>
            </a:endParaRPr>
          </a:p>
        </p:txBody>
      </p:sp>
      <p:sp>
        <p:nvSpPr>
          <p:cNvPr id="23555" name="Rectangle 4"/>
          <p:cNvSpPr>
            <a:spLocks noChangeArrowheads="1"/>
          </p:cNvSpPr>
          <p:nvPr/>
        </p:nvSpPr>
        <p:spPr bwMode="auto">
          <a:xfrm>
            <a:off x="71438" y="285750"/>
            <a:ext cx="1571625" cy="4340225"/>
          </a:xfrm>
          <a:prstGeom prst="rect">
            <a:avLst/>
          </a:prstGeom>
          <a:noFill/>
          <a:ln w="9525">
            <a:noFill/>
            <a:miter lim="800000"/>
            <a:headEnd/>
            <a:tailEnd/>
          </a:ln>
        </p:spPr>
        <p:txBody>
          <a:bodyPr>
            <a:spAutoFit/>
          </a:bodyPr>
          <a:lstStyle/>
          <a:p>
            <a:pPr algn="ctr"/>
            <a:r>
              <a:rPr lang="en-AU" sz="2400" dirty="0">
                <a:solidFill>
                  <a:schemeClr val="bg1"/>
                </a:solidFill>
              </a:rPr>
              <a:t>Existence</a:t>
            </a:r>
          </a:p>
          <a:p>
            <a:pPr algn="ctr"/>
            <a:r>
              <a:rPr lang="en-AU" sz="2400" dirty="0">
                <a:solidFill>
                  <a:schemeClr val="bg1"/>
                </a:solidFill>
              </a:rPr>
              <a:t>&amp;</a:t>
            </a:r>
          </a:p>
          <a:p>
            <a:pPr algn="ctr"/>
            <a:r>
              <a:rPr lang="en-AU" sz="2400" dirty="0">
                <a:solidFill>
                  <a:schemeClr val="bg1"/>
                </a:solidFill>
              </a:rPr>
              <a:t>Purpose</a:t>
            </a:r>
          </a:p>
          <a:p>
            <a:pPr algn="ctr"/>
            <a:endParaRPr lang="en-AU" sz="2400" dirty="0">
              <a:solidFill>
                <a:schemeClr val="bg1"/>
              </a:solidFill>
            </a:endParaRPr>
          </a:p>
          <a:p>
            <a:pPr algn="ctr"/>
            <a:r>
              <a:rPr lang="en-AU" sz="2400" dirty="0">
                <a:solidFill>
                  <a:schemeClr val="bg1"/>
                </a:solidFill>
              </a:rPr>
              <a:t>The same verb</a:t>
            </a:r>
          </a:p>
          <a:p>
            <a:pPr algn="ctr"/>
            <a:r>
              <a:rPr lang="en-AU" sz="2400" dirty="0" smtClean="0">
                <a:solidFill>
                  <a:schemeClr val="bg1"/>
                </a:solidFill>
              </a:rPr>
              <a:t>H -Y-H </a:t>
            </a:r>
            <a:endParaRPr lang="en-AU" sz="2400" dirty="0">
              <a:solidFill>
                <a:schemeClr val="bg1"/>
              </a:solidFill>
            </a:endParaRPr>
          </a:p>
          <a:p>
            <a:pPr algn="ctr"/>
            <a:r>
              <a:rPr lang="en-AU" sz="2400" dirty="0">
                <a:solidFill>
                  <a:schemeClr val="bg1"/>
                </a:solidFill>
              </a:rPr>
              <a:t> to be/</a:t>
            </a:r>
          </a:p>
          <a:p>
            <a:pPr algn="ctr"/>
            <a:r>
              <a:rPr lang="en-AU" sz="2400" dirty="0">
                <a:solidFill>
                  <a:schemeClr val="bg1"/>
                </a:solidFill>
              </a:rPr>
              <a:t>I AM</a:t>
            </a:r>
          </a:p>
          <a:p>
            <a:r>
              <a:rPr lang="en-AU" sz="2400" dirty="0">
                <a:solidFill>
                  <a:srgbClr val="00FF00"/>
                </a:solidFill>
              </a:rPr>
              <a:t>  </a:t>
            </a:r>
            <a:r>
              <a:rPr lang="he-IL" sz="6000" dirty="0">
                <a:solidFill>
                  <a:srgbClr val="00FF00"/>
                </a:solidFill>
                <a:latin typeface="TITUS Cyberbit Basic" pitchFamily="18" charset="0"/>
                <a:cs typeface="TITUS Cyberbit Basic" pitchFamily="18" charset="0"/>
              </a:rPr>
              <a:t>היה</a:t>
            </a:r>
            <a:endParaRPr lang="en-AU" sz="6000" dirty="0">
              <a:solidFill>
                <a:srgbClr val="00FF00"/>
              </a:solidFill>
              <a:latin typeface="TITUS Cyberbit Basic" pitchFamily="18" charset="0"/>
              <a:cs typeface="TITUS Cyberbit Basic" pitchFamily="18" charset="0"/>
            </a:endParaRPr>
          </a:p>
        </p:txBody>
      </p:sp>
      <p:cxnSp>
        <p:nvCxnSpPr>
          <p:cNvPr id="6" name="Straight Connector 5"/>
          <p:cNvCxnSpPr/>
          <p:nvPr/>
        </p:nvCxnSpPr>
        <p:spPr>
          <a:xfrm flipV="1">
            <a:off x="1428728" y="2071678"/>
            <a:ext cx="2071702" cy="178595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28728" y="1214422"/>
            <a:ext cx="5786478" cy="2786082"/>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428728" y="3571876"/>
            <a:ext cx="4357718" cy="500066"/>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57290" y="4143380"/>
            <a:ext cx="2500330" cy="142876"/>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107257" y="4536289"/>
            <a:ext cx="2071702" cy="1571636"/>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57290" y="4214818"/>
            <a:ext cx="3357586" cy="1857388"/>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5"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0.70"/>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cTn>
                              </p:par>
                              <p:par>
                                <p:cTn id="35" presetID="55"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0.70"/>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71472" y="1071546"/>
            <a:ext cx="778674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3200" b="0" i="0" u="sng" strike="noStrike" cap="none" normalizeH="0" baseline="0" dirty="0" smtClean="0">
                <a:ln>
                  <a:noFill/>
                </a:ln>
                <a:effectLst/>
                <a:latin typeface="Arial" pitchFamily="34" charset="0"/>
                <a:ea typeface="Calibri" pitchFamily="34" charset="0"/>
                <a:cs typeface="Georgia" pitchFamily="18" charset="0"/>
              </a:rPr>
              <a:t>Thou shalt call </a:t>
            </a:r>
            <a:r>
              <a:rPr kumimoji="0" lang="en-AU" sz="3200" b="0" i="0" u="none" strike="noStrike" cap="none" normalizeH="0" baseline="0" dirty="0" smtClean="0">
                <a:ln>
                  <a:noFill/>
                </a:ln>
                <a:effectLst/>
                <a:latin typeface="Arial" pitchFamily="34" charset="0"/>
                <a:ea typeface="Calibri" pitchFamily="34" charset="0"/>
                <a:cs typeface="Georgia" pitchFamily="18" charset="0"/>
              </a:rPr>
              <a:t>his </a:t>
            </a:r>
            <a:r>
              <a:rPr kumimoji="0" lang="en-AU" sz="3200" b="0" i="0" u="sng" strike="noStrike" cap="none" normalizeH="0" baseline="0" dirty="0" smtClean="0">
                <a:ln>
                  <a:noFill/>
                </a:ln>
                <a:effectLst/>
                <a:latin typeface="Arial" pitchFamily="34" charset="0"/>
                <a:ea typeface="Calibri" pitchFamily="34" charset="0"/>
                <a:cs typeface="Georgia" pitchFamily="18" charset="0"/>
              </a:rPr>
              <a:t>name Jesus</a:t>
            </a:r>
          </a:p>
          <a:p>
            <a:pPr marL="0" marR="0" lvl="0" indent="0" algn="ctr" defTabSz="914400" rtl="0" eaLnBrk="1" fontAlgn="base" latinLnBrk="0" hangingPunct="1">
              <a:lnSpc>
                <a:spcPct val="100000"/>
              </a:lnSpc>
              <a:spcBef>
                <a:spcPct val="0"/>
              </a:spcBef>
              <a:spcAft>
                <a:spcPct val="0"/>
              </a:spcAft>
              <a:buClrTx/>
              <a:buSzTx/>
              <a:buFontTx/>
              <a:buNone/>
              <a:tabLst/>
            </a:pPr>
            <a:r>
              <a:rPr lang="en-AU" sz="3200" dirty="0" smtClean="0">
                <a:latin typeface="Arial" pitchFamily="34" charset="0"/>
                <a:ea typeface="Calibri" pitchFamily="34" charset="0"/>
                <a:cs typeface="Georgia" pitchFamily="18" charset="0"/>
              </a:rPr>
              <a:t>for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3200" b="0" i="0" u="none" strike="noStrike" cap="none" normalizeH="0" baseline="0" dirty="0" smtClean="0">
              <a:ln>
                <a:noFill/>
              </a:ln>
              <a:effectLst/>
              <a:latin typeface="Arial" pitchFamily="34" charset="0"/>
              <a:ea typeface="Calibri" pitchFamily="34" charset="0"/>
              <a:cs typeface="Georgia"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3200" b="1" i="0" u="sng" strike="noStrike" cap="none" normalizeH="0" baseline="0" dirty="0" smtClean="0">
                <a:ln>
                  <a:noFill/>
                </a:ln>
                <a:effectLst/>
                <a:latin typeface="Arial" pitchFamily="34" charset="0"/>
                <a:ea typeface="Calibri" pitchFamily="34" charset="0"/>
                <a:cs typeface="Georgia" pitchFamily="18" charset="0"/>
              </a:rPr>
              <a:t>He Shall </a:t>
            </a:r>
            <a:r>
              <a:rPr kumimoji="0" lang="en-AU" sz="3200" b="0" i="0" u="none" strike="noStrike" cap="none" normalizeH="0" baseline="0" dirty="0" smtClean="0">
                <a:ln>
                  <a:noFill/>
                </a:ln>
                <a:effectLst/>
                <a:latin typeface="Arial" pitchFamily="34" charset="0"/>
                <a:ea typeface="Calibri" pitchFamily="34" charset="0"/>
                <a:cs typeface="Georgia" pitchFamily="18" charset="0"/>
              </a:rPr>
              <a:t>Save</a:t>
            </a:r>
          </a:p>
          <a:p>
            <a:pPr marL="0" marR="0" lvl="0" indent="0" algn="ctr" defTabSz="914400" rtl="0" eaLnBrk="1" fontAlgn="base" latinLnBrk="0" hangingPunct="1">
              <a:lnSpc>
                <a:spcPct val="100000"/>
              </a:lnSpc>
              <a:spcBef>
                <a:spcPct val="0"/>
              </a:spcBef>
              <a:spcAft>
                <a:spcPct val="0"/>
              </a:spcAft>
              <a:buClrTx/>
              <a:buSzTx/>
              <a:buFontTx/>
              <a:buNone/>
              <a:tabLst/>
            </a:pPr>
            <a:r>
              <a:rPr lang="en-AU" sz="3200" dirty="0" smtClean="0">
                <a:latin typeface="Arial" pitchFamily="34" charset="0"/>
                <a:cs typeface="Arial" pitchFamily="34" charset="0"/>
              </a:rPr>
              <a:t>His People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3200" b="0" i="0" u="none" strike="noStrike" cap="none" normalizeH="0" baseline="0" dirty="0" smtClean="0">
                <a:ln>
                  <a:noFill/>
                </a:ln>
                <a:effectLst/>
                <a:latin typeface="Arial" pitchFamily="34" charset="0"/>
                <a:cs typeface="Arial" pitchFamily="34" charset="0"/>
              </a:rPr>
              <a:t>From</a:t>
            </a:r>
          </a:p>
          <a:p>
            <a:pPr marL="0" marR="0" lvl="0" indent="0" algn="ctr" defTabSz="914400" rtl="0" eaLnBrk="1" fontAlgn="base" latinLnBrk="0" hangingPunct="1">
              <a:lnSpc>
                <a:spcPct val="100000"/>
              </a:lnSpc>
              <a:spcBef>
                <a:spcPct val="0"/>
              </a:spcBef>
              <a:spcAft>
                <a:spcPct val="0"/>
              </a:spcAft>
              <a:buClrTx/>
              <a:buSzTx/>
              <a:buFontTx/>
              <a:buNone/>
              <a:tabLst/>
            </a:pPr>
            <a:r>
              <a:rPr lang="en-AU" sz="3200" dirty="0" smtClean="0">
                <a:latin typeface="Arial" pitchFamily="34" charset="0"/>
                <a:cs typeface="Arial" pitchFamily="34" charset="0"/>
              </a:rPr>
              <a:t>Their Sins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3200" b="0" i="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3200" b="0" i="0" u="none" strike="noStrike" cap="none" normalizeH="0" baseline="0" dirty="0" smtClean="0">
                <a:ln>
                  <a:noFill/>
                </a:ln>
                <a:effectLst/>
                <a:latin typeface="Arial" pitchFamily="34" charset="0"/>
                <a:cs typeface="Arial" pitchFamily="34" charset="0"/>
              </a:rPr>
              <a:t>Mat 1:21</a:t>
            </a:r>
          </a:p>
        </p:txBody>
      </p:sp>
      <p:cxnSp>
        <p:nvCxnSpPr>
          <p:cNvPr id="4" name="Straight Arrow Connector 3"/>
          <p:cNvCxnSpPr/>
          <p:nvPr/>
        </p:nvCxnSpPr>
        <p:spPr>
          <a:xfrm rot="5400000">
            <a:off x="6394463" y="2178041"/>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1"/>
          <p:cNvSpPr>
            <a:spLocks noChangeArrowheads="1"/>
          </p:cNvSpPr>
          <p:nvPr/>
        </p:nvSpPr>
        <p:spPr bwMode="auto">
          <a:xfrm>
            <a:off x="6000760" y="2643182"/>
            <a:ext cx="185738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3200" b="0" i="0" u="sng" strike="noStrike" cap="none" normalizeH="0" baseline="0" dirty="0" smtClean="0">
                <a:ln>
                  <a:noFill/>
                </a:ln>
                <a:solidFill>
                  <a:srgbClr val="002060"/>
                </a:solidFill>
                <a:effectLst/>
                <a:latin typeface="Arial" pitchFamily="34" charset="0"/>
                <a:ea typeface="Calibri" pitchFamily="34" charset="0"/>
                <a:cs typeface="Georgia" pitchFamily="18" charset="0"/>
              </a:rPr>
              <a:t>Yah</a:t>
            </a:r>
          </a:p>
          <a:p>
            <a:pPr marL="0" marR="0" lvl="0" indent="0" algn="ctr" defTabSz="914400" rtl="0" eaLnBrk="1" fontAlgn="base" latinLnBrk="0" hangingPunct="1">
              <a:lnSpc>
                <a:spcPct val="100000"/>
              </a:lnSpc>
              <a:spcBef>
                <a:spcPct val="0"/>
              </a:spcBef>
              <a:spcAft>
                <a:spcPct val="0"/>
              </a:spcAft>
              <a:buClrTx/>
              <a:buSzTx/>
              <a:buFontTx/>
              <a:buNone/>
              <a:tabLst/>
            </a:pPr>
            <a:r>
              <a:rPr lang="en-AU" sz="3200" u="sng" dirty="0" smtClean="0">
                <a:solidFill>
                  <a:srgbClr val="002060"/>
                </a:solidFill>
                <a:latin typeface="Arial" pitchFamily="34" charset="0"/>
                <a:cs typeface="Arial" pitchFamily="34" charset="0"/>
              </a:rPr>
              <a:t>Saves</a:t>
            </a:r>
            <a:endParaRPr kumimoji="0" lang="en-AU" sz="32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5" name="Straight Arrow Connector 4"/>
          <p:cNvCxnSpPr/>
          <p:nvPr/>
        </p:nvCxnSpPr>
        <p:spPr>
          <a:xfrm>
            <a:off x="5857884" y="278605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7224" y="1000108"/>
            <a:ext cx="7572428" cy="5016758"/>
          </a:xfrm>
          <a:prstGeom prst="rect">
            <a:avLst/>
          </a:prstGeom>
          <a:ln>
            <a:solidFill>
              <a:schemeClr val="tx2">
                <a:lumMod val="50000"/>
              </a:schemeClr>
            </a:solidFill>
          </a:ln>
        </p:spPr>
        <p:txBody>
          <a:bodyPr wrap="square">
            <a:spAutoFit/>
          </a:bodyPr>
          <a:lstStyle/>
          <a:p>
            <a:r>
              <a:rPr lang="en-AU" sz="3200" dirty="0" err="1" smtClean="0"/>
              <a:t>Php</a:t>
            </a:r>
            <a:r>
              <a:rPr lang="en-AU" sz="3200" dirty="0" smtClean="0"/>
              <a:t> 2:9  Wherefore God also hath highly exalted him, and given him </a:t>
            </a:r>
            <a:r>
              <a:rPr lang="en-AU" sz="3200" b="1" u="sng" dirty="0" smtClean="0"/>
              <a:t>a name which is above every name: </a:t>
            </a:r>
          </a:p>
          <a:p>
            <a:r>
              <a:rPr lang="en-AU" sz="3200" dirty="0" err="1" smtClean="0"/>
              <a:t>Php</a:t>
            </a:r>
            <a:r>
              <a:rPr lang="en-AU" sz="3200" dirty="0" smtClean="0"/>
              <a:t> 2:10  That at the </a:t>
            </a:r>
            <a:r>
              <a:rPr lang="en-AU" sz="3200" b="1" u="sng" dirty="0" smtClean="0"/>
              <a:t>name of Jesus </a:t>
            </a:r>
            <a:r>
              <a:rPr lang="en-AU" sz="3200" dirty="0" smtClean="0"/>
              <a:t>every knee should bow, of </a:t>
            </a:r>
            <a:r>
              <a:rPr lang="en-AU" sz="3200" i="1" dirty="0" smtClean="0"/>
              <a:t>things in heaven, and things in earth, and things under the earth; </a:t>
            </a:r>
          </a:p>
          <a:p>
            <a:r>
              <a:rPr lang="en-AU" sz="3200" dirty="0" err="1" smtClean="0"/>
              <a:t>Php</a:t>
            </a:r>
            <a:r>
              <a:rPr lang="en-AU" sz="3200" dirty="0" smtClean="0"/>
              <a:t> 2:11  And </a:t>
            </a:r>
            <a:r>
              <a:rPr lang="en-AU" sz="3200" i="1" dirty="0" smtClean="0"/>
              <a:t>that every tongue should confess that </a:t>
            </a:r>
            <a:r>
              <a:rPr lang="en-AU" sz="3200" b="1" i="1" u="sng" dirty="0" smtClean="0"/>
              <a:t>Jesus Christ is Lord</a:t>
            </a:r>
            <a:r>
              <a:rPr lang="en-AU" sz="3200" i="1" dirty="0" smtClean="0"/>
              <a:t>, to the glory of God the Father.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7224" y="1000108"/>
            <a:ext cx="7572428" cy="5262979"/>
          </a:xfrm>
          <a:prstGeom prst="rect">
            <a:avLst/>
          </a:prstGeom>
          <a:ln>
            <a:solidFill>
              <a:schemeClr val="tx2">
                <a:lumMod val="50000"/>
              </a:schemeClr>
            </a:solidFill>
          </a:ln>
        </p:spPr>
        <p:txBody>
          <a:bodyPr wrap="square">
            <a:spAutoFit/>
          </a:bodyPr>
          <a:lstStyle/>
          <a:p>
            <a:r>
              <a:rPr lang="en-AU" sz="2800" dirty="0" smtClean="0"/>
              <a:t>Isa 45:21  </a:t>
            </a:r>
            <a:r>
              <a:rPr lang="en-AU" sz="2800" dirty="0" smtClean="0"/>
              <a:t>.........</a:t>
            </a:r>
            <a:r>
              <a:rPr lang="en-AU" sz="2800" i="1" dirty="0" smtClean="0"/>
              <a:t>who </a:t>
            </a:r>
            <a:r>
              <a:rPr lang="en-AU" sz="2800" i="1" dirty="0" smtClean="0"/>
              <a:t>hath declared this from ancient time? who hath told it from that time? </a:t>
            </a:r>
            <a:r>
              <a:rPr lang="en-AU" sz="2800" i="1" u="sng" dirty="0" smtClean="0"/>
              <a:t>have not I the LORD</a:t>
            </a:r>
            <a:r>
              <a:rPr lang="en-AU" sz="2800" i="1" dirty="0" smtClean="0"/>
              <a:t>? and there is no God else beside me; </a:t>
            </a:r>
            <a:r>
              <a:rPr lang="en-AU" sz="2800" i="1" u="sng" dirty="0" smtClean="0"/>
              <a:t>a just God and a </a:t>
            </a:r>
            <a:r>
              <a:rPr lang="en-AU" sz="2800" i="1" u="sng" dirty="0" err="1" smtClean="0"/>
              <a:t>Savior</a:t>
            </a:r>
            <a:r>
              <a:rPr lang="en-AU" sz="2800" i="1" dirty="0" smtClean="0"/>
              <a:t>; there is none beside me. </a:t>
            </a:r>
          </a:p>
          <a:p>
            <a:r>
              <a:rPr lang="en-AU" sz="2800" dirty="0" smtClean="0"/>
              <a:t>Isa 45:22  </a:t>
            </a:r>
            <a:r>
              <a:rPr lang="en-AU" sz="2800" u="sng" dirty="0" smtClean="0"/>
              <a:t>Look unto me, and be ye saved</a:t>
            </a:r>
            <a:r>
              <a:rPr lang="en-AU" sz="2800" dirty="0" smtClean="0"/>
              <a:t>, all the ends of the earth: for I </a:t>
            </a:r>
            <a:r>
              <a:rPr lang="en-AU" sz="2800" i="1" dirty="0" smtClean="0"/>
              <a:t>am God, and there is none else. </a:t>
            </a:r>
          </a:p>
          <a:p>
            <a:r>
              <a:rPr lang="en-AU" sz="2800" dirty="0" smtClean="0"/>
              <a:t>Isa 45:23  I have </a:t>
            </a:r>
            <a:r>
              <a:rPr lang="en-AU" sz="2800" u="sng" dirty="0" smtClean="0"/>
              <a:t>sworn by myself</a:t>
            </a:r>
            <a:r>
              <a:rPr lang="en-AU" sz="2800" dirty="0" smtClean="0"/>
              <a:t>, the word is gone out of my mouth </a:t>
            </a:r>
            <a:r>
              <a:rPr lang="en-AU" sz="2800" i="1" dirty="0" smtClean="0"/>
              <a:t>in righteousness, and shall not return, </a:t>
            </a:r>
            <a:r>
              <a:rPr lang="en-AU" sz="2800" b="1" i="1" dirty="0" smtClean="0"/>
              <a:t>That unto me every knee shall bow, every tongue shall swear.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08" y="2714620"/>
            <a:ext cx="5072098" cy="707886"/>
          </a:xfrm>
          <a:prstGeom prst="rect">
            <a:avLst/>
          </a:prstGeom>
        </p:spPr>
        <p:txBody>
          <a:bodyPr wrap="square">
            <a:spAutoFit/>
          </a:bodyPr>
          <a:lstStyle/>
          <a:p>
            <a:r>
              <a:rPr lang="en-AU" sz="4000" b="1" dirty="0" smtClean="0"/>
              <a:t>What is a Name?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xda-developers.com/wp-content/uploads/2011/06/key.jpg"/>
          <p:cNvPicPr>
            <a:picLocks noChangeAspect="1" noChangeArrowheads="1"/>
          </p:cNvPicPr>
          <p:nvPr/>
        </p:nvPicPr>
        <p:blipFill>
          <a:blip r:embed="rId3"/>
          <a:srcRect/>
          <a:stretch>
            <a:fillRect/>
          </a:stretch>
        </p:blipFill>
        <p:spPr bwMode="auto">
          <a:xfrm>
            <a:off x="3286116" y="2571744"/>
            <a:ext cx="2381250" cy="2381250"/>
          </a:xfrm>
          <a:prstGeom prst="rect">
            <a:avLst/>
          </a:prstGeom>
          <a:noFill/>
        </p:spPr>
      </p:pic>
      <p:sp>
        <p:nvSpPr>
          <p:cNvPr id="5" name="Rectangle 4"/>
          <p:cNvSpPr/>
          <p:nvPr/>
        </p:nvSpPr>
        <p:spPr>
          <a:xfrm>
            <a:off x="2714612" y="571480"/>
            <a:ext cx="3429024" cy="769441"/>
          </a:xfrm>
          <a:prstGeom prst="rect">
            <a:avLst/>
          </a:prstGeom>
        </p:spPr>
        <p:txBody>
          <a:bodyPr wrap="square">
            <a:spAutoFit/>
          </a:bodyPr>
          <a:lstStyle/>
          <a:p>
            <a:r>
              <a:rPr lang="en-AU" sz="4400" b="1" dirty="0" smtClean="0"/>
              <a:t>KEY THREE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xda-developers.com/wp-content/uploads/2011/06/key.jpg"/>
          <p:cNvPicPr>
            <a:picLocks noChangeAspect="1" noChangeArrowheads="1"/>
          </p:cNvPicPr>
          <p:nvPr/>
        </p:nvPicPr>
        <p:blipFill>
          <a:blip r:embed="rId3"/>
          <a:srcRect/>
          <a:stretch>
            <a:fillRect/>
          </a:stretch>
        </p:blipFill>
        <p:spPr bwMode="auto">
          <a:xfrm>
            <a:off x="7381902" y="0"/>
            <a:ext cx="1571612" cy="1571612"/>
          </a:xfrm>
          <a:prstGeom prst="rect">
            <a:avLst/>
          </a:prstGeom>
          <a:noFill/>
        </p:spPr>
      </p:pic>
      <p:sp>
        <p:nvSpPr>
          <p:cNvPr id="5" name="Rectangle 4"/>
          <p:cNvSpPr/>
          <p:nvPr/>
        </p:nvSpPr>
        <p:spPr>
          <a:xfrm>
            <a:off x="285720" y="285728"/>
            <a:ext cx="7929618" cy="1107996"/>
          </a:xfrm>
          <a:prstGeom prst="rect">
            <a:avLst/>
          </a:prstGeom>
        </p:spPr>
        <p:txBody>
          <a:bodyPr wrap="square">
            <a:spAutoFit/>
          </a:bodyPr>
          <a:lstStyle/>
          <a:p>
            <a:r>
              <a:rPr lang="en-AU" sz="2400" b="1" dirty="0" smtClean="0"/>
              <a:t>KEY THREE</a:t>
            </a:r>
          </a:p>
          <a:p>
            <a:endParaRPr lang="en-AU" b="1" dirty="0" smtClean="0"/>
          </a:p>
          <a:p>
            <a:r>
              <a:rPr lang="en-AU" sz="2400" b="1" dirty="0" smtClean="0"/>
              <a:t>Names are related to a </a:t>
            </a:r>
            <a:r>
              <a:rPr lang="en-AU" sz="2400" b="1" u="sng" dirty="0" smtClean="0"/>
              <a:t>Biblical Template</a:t>
            </a:r>
          </a:p>
        </p:txBody>
      </p:sp>
      <p:graphicFrame>
        <p:nvGraphicFramePr>
          <p:cNvPr id="8" name="Table 7"/>
          <p:cNvGraphicFramePr>
            <a:graphicFrameLocks noGrp="1"/>
          </p:cNvGraphicFramePr>
          <p:nvPr/>
        </p:nvGraphicFramePr>
        <p:xfrm>
          <a:off x="500034" y="1928802"/>
          <a:ext cx="8072495" cy="2743200"/>
        </p:xfrm>
        <a:graphic>
          <a:graphicData uri="http://schemas.openxmlformats.org/drawingml/2006/table">
            <a:tbl>
              <a:tblPr firstRow="1" bandRow="1">
                <a:tableStyleId>{5C22544A-7EE6-4342-B048-85BDC9FD1C3A}</a:tableStyleId>
              </a:tblPr>
              <a:tblGrid>
                <a:gridCol w="1614499"/>
                <a:gridCol w="1614499"/>
                <a:gridCol w="1614499"/>
                <a:gridCol w="1728799"/>
                <a:gridCol w="1500199"/>
              </a:tblGrid>
              <a:tr h="370840">
                <a:tc>
                  <a:txBody>
                    <a:bodyPr/>
                    <a:lstStyle/>
                    <a:p>
                      <a:pPr algn="ctr"/>
                      <a:r>
                        <a:rPr lang="en-AU" sz="2400" b="1" dirty="0" smtClean="0"/>
                        <a:t>A Voice</a:t>
                      </a:r>
                      <a:endParaRPr lang="en-AU" sz="2400" b="1" dirty="0"/>
                    </a:p>
                  </a:txBody>
                  <a:tcPr>
                    <a:solidFill>
                      <a:srgbClr val="FFC000"/>
                    </a:solidFill>
                  </a:tcPr>
                </a:tc>
                <a:tc>
                  <a:txBody>
                    <a:bodyPr/>
                    <a:lstStyle/>
                    <a:p>
                      <a:pPr algn="ctr"/>
                      <a:r>
                        <a:rPr lang="en-AU" sz="2400" b="1" dirty="0" smtClean="0"/>
                        <a:t>God</a:t>
                      </a:r>
                      <a:endParaRPr lang="en-AU" sz="2400" b="1" dirty="0"/>
                    </a:p>
                  </a:txBody>
                  <a:tcPr/>
                </a:tc>
                <a:tc>
                  <a:txBody>
                    <a:bodyPr/>
                    <a:lstStyle/>
                    <a:p>
                      <a:pPr algn="ctr"/>
                      <a:r>
                        <a:rPr lang="en-AU" sz="2400" b="1" dirty="0" smtClean="0"/>
                        <a:t>Jesus</a:t>
                      </a:r>
                      <a:endParaRPr lang="en-AU" sz="2400" b="1" dirty="0"/>
                    </a:p>
                  </a:txBody>
                  <a:tcPr>
                    <a:solidFill>
                      <a:srgbClr val="92D050"/>
                    </a:solidFill>
                  </a:tcPr>
                </a:tc>
                <a:tc>
                  <a:txBody>
                    <a:bodyPr/>
                    <a:lstStyle/>
                    <a:p>
                      <a:pPr algn="ctr"/>
                      <a:r>
                        <a:rPr lang="en-AU" sz="2400" b="1" dirty="0" smtClean="0"/>
                        <a:t>We</a:t>
                      </a:r>
                      <a:endParaRPr lang="en-AU" sz="2400" b="1" dirty="0"/>
                    </a:p>
                  </a:txBody>
                  <a:tcPr>
                    <a:solidFill>
                      <a:srgbClr val="92D050"/>
                    </a:solidFill>
                  </a:tcPr>
                </a:tc>
                <a:tc>
                  <a:txBody>
                    <a:bodyPr/>
                    <a:lstStyle/>
                    <a:p>
                      <a:pPr algn="ctr"/>
                      <a:r>
                        <a:rPr lang="en-AU" sz="2400" b="1" dirty="0" smtClean="0"/>
                        <a:t>Shepherd</a:t>
                      </a:r>
                      <a:endParaRPr lang="en-AU" sz="2400" b="1" dirty="0"/>
                    </a:p>
                  </a:txBody>
                  <a:tcPr/>
                </a:tc>
              </a:tr>
              <a:tr h="370840">
                <a:tc>
                  <a:txBody>
                    <a:bodyPr/>
                    <a:lstStyle/>
                    <a:p>
                      <a:pPr algn="ctr"/>
                      <a:r>
                        <a:rPr lang="en-AU" sz="2400" dirty="0" smtClean="0"/>
                        <a:t>Calls</a:t>
                      </a:r>
                      <a:endParaRPr lang="en-AU" sz="2400" dirty="0"/>
                    </a:p>
                  </a:txBody>
                  <a:tcPr>
                    <a:solidFill>
                      <a:srgbClr val="FFC000"/>
                    </a:solidFill>
                  </a:tcPr>
                </a:tc>
                <a:tc>
                  <a:txBody>
                    <a:bodyPr/>
                    <a:lstStyle/>
                    <a:p>
                      <a:pPr algn="ctr"/>
                      <a:r>
                        <a:rPr lang="en-AU" sz="2400" dirty="0" smtClean="0"/>
                        <a:t>Calls</a:t>
                      </a:r>
                      <a:endParaRPr lang="en-AU" sz="2400" dirty="0"/>
                    </a:p>
                  </a:txBody>
                  <a:tcPr/>
                </a:tc>
                <a:tc>
                  <a:txBody>
                    <a:bodyPr/>
                    <a:lstStyle/>
                    <a:p>
                      <a:pPr algn="ctr"/>
                      <a:r>
                        <a:rPr lang="en-AU" sz="2400" dirty="0" smtClean="0"/>
                        <a:t>Calls</a:t>
                      </a:r>
                      <a:endParaRPr lang="en-AU" sz="2400" dirty="0"/>
                    </a:p>
                  </a:txBody>
                  <a:tcPr>
                    <a:solidFill>
                      <a:srgbClr val="92D050"/>
                    </a:solidFill>
                  </a:tcPr>
                </a:tc>
                <a:tc>
                  <a:txBody>
                    <a:bodyPr/>
                    <a:lstStyle/>
                    <a:p>
                      <a:pPr algn="ctr"/>
                      <a:r>
                        <a:rPr lang="en-AU" sz="2400" dirty="0" smtClean="0"/>
                        <a:t>Call</a:t>
                      </a:r>
                      <a:endParaRPr lang="en-AU" sz="2400" dirty="0"/>
                    </a:p>
                  </a:txBody>
                  <a:tcPr>
                    <a:solidFill>
                      <a:srgbClr val="92D050"/>
                    </a:solidFill>
                  </a:tcPr>
                </a:tc>
                <a:tc>
                  <a:txBody>
                    <a:bodyPr/>
                    <a:lstStyle/>
                    <a:p>
                      <a:pPr algn="ctr"/>
                      <a:r>
                        <a:rPr lang="en-AU" sz="2400" dirty="0" smtClean="0"/>
                        <a:t>Calls</a:t>
                      </a:r>
                      <a:endParaRPr lang="en-AU" sz="2400" dirty="0"/>
                    </a:p>
                  </a:txBody>
                  <a:tcPr/>
                </a:tc>
              </a:tr>
              <a:tr h="370840">
                <a:tc>
                  <a:txBody>
                    <a:bodyPr/>
                    <a:lstStyle/>
                    <a:p>
                      <a:pPr algn="ctr"/>
                      <a:r>
                        <a:rPr lang="en-AU" sz="2400" dirty="0" smtClean="0"/>
                        <a:t>A Name</a:t>
                      </a:r>
                      <a:endParaRPr lang="en-AU" sz="2400" dirty="0"/>
                    </a:p>
                  </a:txBody>
                  <a:tcPr>
                    <a:solidFill>
                      <a:srgbClr val="FFC000"/>
                    </a:solidFill>
                  </a:tcPr>
                </a:tc>
                <a:tc>
                  <a:txBody>
                    <a:bodyPr/>
                    <a:lstStyle/>
                    <a:p>
                      <a:pPr algn="ctr"/>
                      <a:r>
                        <a:rPr lang="en-AU" sz="2400" dirty="0" smtClean="0"/>
                        <a:t>By</a:t>
                      </a:r>
                      <a:r>
                        <a:rPr lang="en-AU" sz="2400" baseline="0" dirty="0" smtClean="0"/>
                        <a:t> Name</a:t>
                      </a:r>
                      <a:endParaRPr lang="en-AU" sz="2400" dirty="0"/>
                    </a:p>
                  </a:txBody>
                  <a:tcPr/>
                </a:tc>
                <a:tc>
                  <a:txBody>
                    <a:bodyPr/>
                    <a:lstStyle/>
                    <a:p>
                      <a:pPr algn="ctr"/>
                      <a:r>
                        <a:rPr lang="en-AU" sz="2400" dirty="0" smtClean="0"/>
                        <a:t>By Name</a:t>
                      </a:r>
                      <a:endParaRPr lang="en-AU" sz="2400" dirty="0"/>
                    </a:p>
                  </a:txBody>
                  <a:tcPr>
                    <a:solidFill>
                      <a:srgbClr val="92D050"/>
                    </a:solidFill>
                  </a:tcPr>
                </a:tc>
                <a:tc>
                  <a:txBody>
                    <a:bodyPr/>
                    <a:lstStyle/>
                    <a:p>
                      <a:pPr algn="ctr"/>
                      <a:r>
                        <a:rPr lang="en-AU" sz="2400" dirty="0" smtClean="0"/>
                        <a:t>Gods Name</a:t>
                      </a:r>
                      <a:endParaRPr lang="en-AU" sz="2400" dirty="0"/>
                    </a:p>
                  </a:txBody>
                  <a:tcPr>
                    <a:solidFill>
                      <a:srgbClr val="92D050"/>
                    </a:solidFill>
                  </a:tcPr>
                </a:tc>
                <a:tc>
                  <a:txBody>
                    <a:bodyPr/>
                    <a:lstStyle/>
                    <a:p>
                      <a:pPr algn="ctr"/>
                      <a:r>
                        <a:rPr lang="en-AU" sz="2400" dirty="0" smtClean="0"/>
                        <a:t>By Name</a:t>
                      </a:r>
                      <a:endParaRPr lang="en-AU" sz="2400" dirty="0"/>
                    </a:p>
                  </a:txBody>
                  <a:tcPr/>
                </a:tc>
              </a:tr>
              <a:tr h="370840">
                <a:tc>
                  <a:txBody>
                    <a:bodyPr/>
                    <a:lstStyle/>
                    <a:p>
                      <a:pPr algn="ctr"/>
                      <a:r>
                        <a:rPr lang="en-AU" sz="2400" dirty="0" smtClean="0"/>
                        <a:t>Heard</a:t>
                      </a:r>
                      <a:endParaRPr lang="en-AU" sz="2400" dirty="0"/>
                    </a:p>
                  </a:txBody>
                  <a:tcPr>
                    <a:solidFill>
                      <a:srgbClr val="FFC000"/>
                    </a:solidFill>
                  </a:tcPr>
                </a:tc>
                <a:tc>
                  <a:txBody>
                    <a:bodyPr/>
                    <a:lstStyle/>
                    <a:p>
                      <a:pPr algn="ctr"/>
                      <a:r>
                        <a:rPr lang="en-AU" sz="2400" dirty="0" smtClean="0"/>
                        <a:t>We hear</a:t>
                      </a:r>
                      <a:endParaRPr lang="en-AU" sz="2400" dirty="0"/>
                    </a:p>
                  </a:txBody>
                  <a:tcPr/>
                </a:tc>
                <a:tc>
                  <a:txBody>
                    <a:bodyPr/>
                    <a:lstStyle/>
                    <a:p>
                      <a:pPr algn="ctr"/>
                      <a:r>
                        <a:rPr lang="en-AU" sz="2400" dirty="0" smtClean="0"/>
                        <a:t>We hear</a:t>
                      </a:r>
                      <a:endParaRPr lang="en-AU" sz="2400" dirty="0"/>
                    </a:p>
                  </a:txBody>
                  <a:tcPr>
                    <a:solidFill>
                      <a:srgbClr val="92D050"/>
                    </a:solidFill>
                  </a:tcPr>
                </a:tc>
                <a:tc>
                  <a:txBody>
                    <a:bodyPr/>
                    <a:lstStyle/>
                    <a:p>
                      <a:pPr algn="ctr"/>
                      <a:r>
                        <a:rPr lang="en-AU" sz="2400" dirty="0" smtClean="0"/>
                        <a:t>He hears</a:t>
                      </a:r>
                      <a:endParaRPr lang="en-AU" sz="2400" dirty="0"/>
                    </a:p>
                  </a:txBody>
                  <a:tcPr>
                    <a:solidFill>
                      <a:srgbClr val="92D050"/>
                    </a:solidFill>
                  </a:tcPr>
                </a:tc>
                <a:tc>
                  <a:txBody>
                    <a:bodyPr/>
                    <a:lstStyle/>
                    <a:p>
                      <a:pPr algn="ctr"/>
                      <a:r>
                        <a:rPr lang="en-AU" sz="2400" dirty="0" smtClean="0"/>
                        <a:t>Heard</a:t>
                      </a:r>
                      <a:endParaRPr lang="en-AU" sz="2400" dirty="0"/>
                    </a:p>
                  </a:txBody>
                  <a:tcPr/>
                </a:tc>
              </a:tr>
              <a:tr h="370840">
                <a:tc>
                  <a:txBody>
                    <a:bodyPr/>
                    <a:lstStyle/>
                    <a:p>
                      <a:pPr algn="ctr"/>
                      <a:r>
                        <a:rPr lang="en-AU" sz="2400" dirty="0" smtClean="0"/>
                        <a:t>Known</a:t>
                      </a:r>
                      <a:endParaRPr lang="en-AU" sz="2400" dirty="0"/>
                    </a:p>
                  </a:txBody>
                  <a:tcPr>
                    <a:solidFill>
                      <a:srgbClr val="FFC000"/>
                    </a:solidFill>
                  </a:tcPr>
                </a:tc>
                <a:tc>
                  <a:txBody>
                    <a:bodyPr/>
                    <a:lstStyle/>
                    <a:p>
                      <a:pPr algn="ctr"/>
                      <a:r>
                        <a:rPr lang="en-AU" sz="2400" dirty="0" smtClean="0"/>
                        <a:t>Know him</a:t>
                      </a:r>
                      <a:endParaRPr lang="en-AU" sz="2400" dirty="0"/>
                    </a:p>
                  </a:txBody>
                  <a:tcPr/>
                </a:tc>
                <a:tc>
                  <a:txBody>
                    <a:bodyPr/>
                    <a:lstStyle/>
                    <a:p>
                      <a:pPr algn="ctr"/>
                      <a:r>
                        <a:rPr lang="en-AU" sz="2400" dirty="0" smtClean="0"/>
                        <a:t>Know Him</a:t>
                      </a:r>
                      <a:endParaRPr lang="en-AU" sz="2400" dirty="0"/>
                    </a:p>
                  </a:txBody>
                  <a:tcPr>
                    <a:solidFill>
                      <a:srgbClr val="92D050"/>
                    </a:solidFill>
                  </a:tcPr>
                </a:tc>
                <a:tc>
                  <a:txBody>
                    <a:bodyPr/>
                    <a:lstStyle/>
                    <a:p>
                      <a:pPr algn="ctr"/>
                      <a:r>
                        <a:rPr lang="en-AU" sz="2400" dirty="0" smtClean="0"/>
                        <a:t>Knows us</a:t>
                      </a:r>
                      <a:endParaRPr lang="en-AU" sz="2400" dirty="0"/>
                    </a:p>
                  </a:txBody>
                  <a:tcPr>
                    <a:solidFill>
                      <a:srgbClr val="92D050"/>
                    </a:solidFill>
                  </a:tcPr>
                </a:tc>
                <a:tc>
                  <a:txBody>
                    <a:bodyPr/>
                    <a:lstStyle/>
                    <a:p>
                      <a:pPr algn="ctr"/>
                      <a:r>
                        <a:rPr lang="en-AU" sz="2400" dirty="0" smtClean="0"/>
                        <a:t>Known</a:t>
                      </a:r>
                      <a:endParaRPr lang="en-AU" sz="2400" dirty="0"/>
                    </a:p>
                  </a:txBody>
                  <a:tcPr/>
                </a:tc>
              </a:tr>
              <a:tr h="370840">
                <a:tc>
                  <a:txBody>
                    <a:bodyPr/>
                    <a:lstStyle/>
                    <a:p>
                      <a:pPr algn="ctr"/>
                      <a:r>
                        <a:rPr lang="en-AU" sz="2400" dirty="0" smtClean="0"/>
                        <a:t>Respond</a:t>
                      </a:r>
                      <a:endParaRPr lang="en-AU" sz="2400" dirty="0"/>
                    </a:p>
                  </a:txBody>
                  <a:tcPr>
                    <a:solidFill>
                      <a:srgbClr val="FFC000"/>
                    </a:solidFill>
                  </a:tcPr>
                </a:tc>
                <a:tc>
                  <a:txBody>
                    <a:bodyPr/>
                    <a:lstStyle/>
                    <a:p>
                      <a:pPr algn="ctr"/>
                      <a:r>
                        <a:rPr lang="en-AU" sz="2400" dirty="0" smtClean="0"/>
                        <a:t>Respond</a:t>
                      </a:r>
                      <a:endParaRPr lang="en-AU" sz="2400" dirty="0"/>
                    </a:p>
                  </a:txBody>
                  <a:tcPr/>
                </a:tc>
                <a:tc>
                  <a:txBody>
                    <a:bodyPr/>
                    <a:lstStyle/>
                    <a:p>
                      <a:pPr algn="ctr"/>
                      <a:r>
                        <a:rPr lang="en-AU" sz="2400" dirty="0" smtClean="0"/>
                        <a:t>Responds</a:t>
                      </a:r>
                      <a:endParaRPr lang="en-AU" sz="2400" dirty="0"/>
                    </a:p>
                  </a:txBody>
                  <a:tcPr>
                    <a:solidFill>
                      <a:srgbClr val="92D050"/>
                    </a:solidFill>
                  </a:tcPr>
                </a:tc>
                <a:tc>
                  <a:txBody>
                    <a:bodyPr/>
                    <a:lstStyle/>
                    <a:p>
                      <a:pPr algn="ctr"/>
                      <a:r>
                        <a:rPr lang="en-AU" sz="2400" dirty="0" smtClean="0"/>
                        <a:t>Respond</a:t>
                      </a:r>
                      <a:endParaRPr lang="en-AU" sz="2400" dirty="0"/>
                    </a:p>
                  </a:txBody>
                  <a:tcPr>
                    <a:solidFill>
                      <a:srgbClr val="92D050"/>
                    </a:solidFill>
                  </a:tcPr>
                </a:tc>
                <a:tc>
                  <a:txBody>
                    <a:bodyPr/>
                    <a:lstStyle/>
                    <a:p>
                      <a:pPr algn="ctr"/>
                      <a:r>
                        <a:rPr lang="en-AU" sz="2400" dirty="0" smtClean="0"/>
                        <a:t>Follow</a:t>
                      </a:r>
                      <a:endParaRPr lang="en-AU" sz="2400" dirty="0"/>
                    </a:p>
                  </a:txBody>
                  <a:tcPr/>
                </a:tc>
              </a:tr>
            </a:tbl>
          </a:graphicData>
        </a:graphic>
      </p:graphicFrame>
      <p:sp>
        <p:nvSpPr>
          <p:cNvPr id="10" name="Rectangle 9"/>
          <p:cNvSpPr/>
          <p:nvPr/>
        </p:nvSpPr>
        <p:spPr>
          <a:xfrm>
            <a:off x="500034" y="5140123"/>
            <a:ext cx="8286808" cy="646331"/>
          </a:xfrm>
          <a:prstGeom prst="rect">
            <a:avLst/>
          </a:prstGeom>
        </p:spPr>
        <p:txBody>
          <a:bodyPr wrap="square">
            <a:spAutoFit/>
          </a:bodyPr>
          <a:lstStyle/>
          <a:p>
            <a:r>
              <a:rPr lang="en-AU" b="1" dirty="0" smtClean="0"/>
              <a:t>1Sa 3:10  And the </a:t>
            </a:r>
            <a:r>
              <a:rPr lang="en-AU" b="1" u="sng" dirty="0" smtClean="0"/>
              <a:t>LORD </a:t>
            </a:r>
            <a:r>
              <a:rPr lang="en-AU" b="1" dirty="0" smtClean="0"/>
              <a:t>came, and stood, and </a:t>
            </a:r>
            <a:r>
              <a:rPr lang="en-AU" b="1" u="sng" dirty="0" smtClean="0"/>
              <a:t>called </a:t>
            </a:r>
            <a:r>
              <a:rPr lang="en-AU" b="1" dirty="0" smtClean="0"/>
              <a:t>as at other times, </a:t>
            </a:r>
            <a:r>
              <a:rPr lang="en-AU" b="1" u="sng" dirty="0" smtClean="0"/>
              <a:t>Samuel, Samuel. </a:t>
            </a:r>
            <a:r>
              <a:rPr lang="en-AU" b="1" dirty="0" smtClean="0"/>
              <a:t>Then Samuel answered, </a:t>
            </a:r>
            <a:r>
              <a:rPr lang="en-AU" b="1" u="sng" dirty="0" smtClean="0"/>
              <a:t>Speak; </a:t>
            </a:r>
            <a:r>
              <a:rPr lang="en-AU" b="1" dirty="0" smtClean="0"/>
              <a:t>for thy servant </a:t>
            </a:r>
            <a:r>
              <a:rPr lang="en-AU" b="1" u="sng" dirty="0" err="1" smtClean="0"/>
              <a:t>heareth</a:t>
            </a:r>
            <a:r>
              <a:rPr lang="en-AU" b="1" u="sng"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1"/>
          <p:cNvSpPr>
            <a:spLocks noChangeArrowheads="1"/>
          </p:cNvSpPr>
          <p:nvPr/>
        </p:nvSpPr>
        <p:spPr bwMode="auto">
          <a:xfrm>
            <a:off x="428596" y="714356"/>
            <a:ext cx="8358246" cy="5262979"/>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Joh</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10:2  But he that </a:t>
            </a:r>
            <a:r>
              <a:rPr kumimoji="0" lang="en-AU" sz="2400" b="0"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entereth</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in by the door is the shepherd of the sheep. </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Joh</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10:3  To him the porter </a:t>
            </a:r>
            <a:r>
              <a:rPr kumimoji="0" lang="en-AU" sz="2400" b="0"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openeth</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and the sheep </a:t>
            </a:r>
            <a:r>
              <a:rPr kumimoji="0" lang="en-AU" sz="2400" b="1" i="0" u="sng" strike="noStrike" cap="none" normalizeH="0" baseline="0" dirty="0" smtClean="0">
                <a:ln>
                  <a:noFill/>
                </a:ln>
                <a:solidFill>
                  <a:srgbClr val="000000"/>
                </a:solidFill>
                <a:effectLst/>
                <a:latin typeface="Calibri" pitchFamily="34" charset="0"/>
                <a:ea typeface="Calibri" pitchFamily="34" charset="0"/>
                <a:cs typeface="Georgia" pitchFamily="18" charset="0"/>
              </a:rPr>
              <a:t>hear his voice:</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and he </a:t>
            </a:r>
            <a:r>
              <a:rPr kumimoji="0" lang="en-AU" sz="2400" b="1" i="0" u="sng" strike="noStrike" cap="none" normalizeH="0" baseline="0" dirty="0" err="1" smtClean="0">
                <a:ln>
                  <a:noFill/>
                </a:ln>
                <a:solidFill>
                  <a:srgbClr val="FF0000"/>
                </a:solidFill>
                <a:effectLst/>
                <a:latin typeface="Calibri" pitchFamily="34" charset="0"/>
                <a:ea typeface="Calibri" pitchFamily="34" charset="0"/>
                <a:cs typeface="Georgia" pitchFamily="18" charset="0"/>
              </a:rPr>
              <a:t>calleth</a:t>
            </a:r>
            <a:r>
              <a:rPr kumimoji="0" lang="en-AU" sz="2400" b="0" i="0" u="none" strike="noStrike" cap="none" normalizeH="0" baseline="0" dirty="0" smtClean="0">
                <a:ln>
                  <a:noFill/>
                </a:ln>
                <a:solidFill>
                  <a:srgbClr val="FF0000"/>
                </a:solidFill>
                <a:effectLst/>
                <a:latin typeface="Calibri" pitchFamily="34" charset="0"/>
                <a:ea typeface="Calibri" pitchFamily="34" charset="0"/>
                <a:cs typeface="Georgia" pitchFamily="18" charset="0"/>
              </a:rPr>
              <a:t> his own sheep </a:t>
            </a:r>
            <a:r>
              <a:rPr kumimoji="0" lang="en-AU" sz="2400" b="1" i="0" u="sng" strike="noStrike" cap="none" normalizeH="0" baseline="0" dirty="0" smtClean="0">
                <a:ln>
                  <a:noFill/>
                </a:ln>
                <a:solidFill>
                  <a:srgbClr val="FF0000"/>
                </a:solidFill>
                <a:effectLst/>
                <a:latin typeface="Calibri" pitchFamily="34" charset="0"/>
                <a:ea typeface="Calibri" pitchFamily="34" charset="0"/>
                <a:cs typeface="Georgia" pitchFamily="18" charset="0"/>
              </a:rPr>
              <a:t>by name</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and </a:t>
            </a:r>
            <a:r>
              <a:rPr kumimoji="0" lang="en-AU" sz="2400" b="0"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leadeth</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them out. </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Joh</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10:4  And when he </a:t>
            </a:r>
            <a:r>
              <a:rPr kumimoji="0" lang="en-AU" sz="2400" b="0"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putteth</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forth his own sheep, he </a:t>
            </a:r>
            <a:r>
              <a:rPr kumimoji="0" lang="en-AU" sz="2400" b="0"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goeth</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before them, and the sheep </a:t>
            </a:r>
            <a:r>
              <a:rPr kumimoji="0" lang="en-AU" sz="2400" b="1" i="0" u="sng" strike="noStrike" cap="none" normalizeH="0" baseline="0" dirty="0" smtClean="0">
                <a:ln>
                  <a:noFill/>
                </a:ln>
                <a:solidFill>
                  <a:srgbClr val="000000"/>
                </a:solidFill>
                <a:effectLst/>
                <a:latin typeface="Calibri" pitchFamily="34" charset="0"/>
                <a:ea typeface="Calibri" pitchFamily="34" charset="0"/>
                <a:cs typeface="Georgia" pitchFamily="18" charset="0"/>
              </a:rPr>
              <a:t>follow him</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for they </a:t>
            </a:r>
            <a:r>
              <a:rPr kumimoji="0" lang="en-AU" sz="2400" b="1" i="0" u="sng" strike="noStrike" cap="none" normalizeH="0" baseline="0" dirty="0" smtClean="0">
                <a:ln>
                  <a:noFill/>
                </a:ln>
                <a:solidFill>
                  <a:srgbClr val="000000"/>
                </a:solidFill>
                <a:effectLst/>
                <a:latin typeface="Calibri" pitchFamily="34" charset="0"/>
                <a:ea typeface="Calibri" pitchFamily="34" charset="0"/>
                <a:cs typeface="Georgia" pitchFamily="18" charset="0"/>
              </a:rPr>
              <a:t>know his voice</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Joh</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10:14  I am the good shepherd, and </a:t>
            </a:r>
            <a:r>
              <a:rPr kumimoji="0" lang="en-AU" sz="2400" b="1" i="0" u="sng" strike="noStrike" cap="none" normalizeH="0" baseline="0" dirty="0" smtClean="0">
                <a:ln>
                  <a:noFill/>
                </a:ln>
                <a:solidFill>
                  <a:srgbClr val="000000"/>
                </a:solidFill>
                <a:effectLst/>
                <a:latin typeface="Calibri" pitchFamily="34" charset="0"/>
                <a:ea typeface="Calibri" pitchFamily="34" charset="0"/>
                <a:cs typeface="Georgia" pitchFamily="18" charset="0"/>
              </a:rPr>
              <a:t>know my </a:t>
            </a:r>
            <a:r>
              <a:rPr kumimoji="0" lang="en-AU" sz="2400" b="1" i="1" u="sng" strike="noStrike" cap="none" normalizeH="0" baseline="0" dirty="0" smtClean="0">
                <a:ln>
                  <a:noFill/>
                </a:ln>
                <a:solidFill>
                  <a:srgbClr val="000000"/>
                </a:solidFill>
                <a:effectLst/>
                <a:latin typeface="Calibri" pitchFamily="34" charset="0"/>
                <a:ea typeface="Calibri" pitchFamily="34" charset="0"/>
                <a:cs typeface="Georgia" pitchFamily="18" charset="0"/>
              </a:rPr>
              <a:t>sheep</a:t>
            </a:r>
            <a:r>
              <a:rPr kumimoji="0" lang="en-AU" sz="2400" b="0" i="1" u="none" strike="noStrike" cap="none" normalizeH="0" baseline="0" dirty="0" smtClean="0">
                <a:ln>
                  <a:noFill/>
                </a:ln>
                <a:solidFill>
                  <a:srgbClr val="000000"/>
                </a:solidFill>
                <a:effectLst/>
                <a:latin typeface="Calibri" pitchFamily="34" charset="0"/>
                <a:ea typeface="Calibri" pitchFamily="34" charset="0"/>
                <a:cs typeface="Georgia" pitchFamily="18" charset="0"/>
              </a:rPr>
              <a:t>,</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and am </a:t>
            </a:r>
            <a:r>
              <a:rPr kumimoji="0" lang="en-AU" sz="2400" b="1" i="0" u="sng" strike="noStrike" cap="none" normalizeH="0" baseline="0" dirty="0" smtClean="0">
                <a:ln>
                  <a:noFill/>
                </a:ln>
                <a:solidFill>
                  <a:srgbClr val="000000"/>
                </a:solidFill>
                <a:effectLst/>
                <a:latin typeface="Calibri" pitchFamily="34" charset="0"/>
                <a:ea typeface="Calibri" pitchFamily="34" charset="0"/>
                <a:cs typeface="Georgia" pitchFamily="18" charset="0"/>
              </a:rPr>
              <a:t>known of </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mine. </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Joh</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10:26  But ye believe not, because ye are not of my sheep, as I said unto you. </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err="1" smtClean="0">
                <a:ln>
                  <a:noFill/>
                </a:ln>
                <a:solidFill>
                  <a:srgbClr val="000000"/>
                </a:solidFill>
                <a:effectLst/>
                <a:latin typeface="Calibri" pitchFamily="34" charset="0"/>
                <a:ea typeface="Calibri" pitchFamily="34" charset="0"/>
                <a:cs typeface="Georgia" pitchFamily="18" charset="0"/>
              </a:rPr>
              <a:t>Joh</a:t>
            </a:r>
            <a:r>
              <a:rPr kumimoji="0" lang="en-AU" sz="2400" b="1"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10:27</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My sheep </a:t>
            </a:r>
            <a:r>
              <a:rPr kumimoji="0" lang="en-AU" sz="2400" b="1" i="0" u="sng" strike="noStrike" cap="none" normalizeH="0" baseline="0" dirty="0" smtClean="0">
                <a:ln>
                  <a:noFill/>
                </a:ln>
                <a:solidFill>
                  <a:srgbClr val="000000"/>
                </a:solidFill>
                <a:effectLst/>
                <a:latin typeface="Calibri" pitchFamily="34" charset="0"/>
                <a:ea typeface="Calibri" pitchFamily="34" charset="0"/>
                <a:cs typeface="Georgia" pitchFamily="18" charset="0"/>
              </a:rPr>
              <a:t>hear my voice</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and </a:t>
            </a:r>
            <a:r>
              <a:rPr kumimoji="0" lang="en-AU" sz="2400" b="1" i="0" u="sng" strike="noStrike" cap="none" normalizeH="0" baseline="0" dirty="0" smtClean="0">
                <a:ln>
                  <a:noFill/>
                </a:ln>
                <a:solidFill>
                  <a:srgbClr val="000000"/>
                </a:solidFill>
                <a:effectLst/>
                <a:latin typeface="Calibri" pitchFamily="34" charset="0"/>
                <a:ea typeface="Calibri" pitchFamily="34" charset="0"/>
                <a:cs typeface="Georgia" pitchFamily="18" charset="0"/>
              </a:rPr>
              <a:t>I know them</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 and they </a:t>
            </a:r>
            <a:r>
              <a:rPr kumimoji="0" lang="en-AU" sz="2400" b="1" i="0" u="sng" strike="noStrike" cap="none" normalizeH="0" baseline="0" dirty="0" smtClean="0">
                <a:ln>
                  <a:noFill/>
                </a:ln>
                <a:solidFill>
                  <a:srgbClr val="000000"/>
                </a:solidFill>
                <a:effectLst/>
                <a:latin typeface="Calibri" pitchFamily="34" charset="0"/>
                <a:ea typeface="Calibri" pitchFamily="34" charset="0"/>
                <a:cs typeface="Georgia" pitchFamily="18" charset="0"/>
              </a:rPr>
              <a:t>follow </a:t>
            </a:r>
            <a:r>
              <a:rPr kumimoji="0" lang="en-AU" sz="2400" b="0" i="0" u="none" strike="noStrike" cap="none" normalizeH="0" baseline="0" dirty="0" smtClean="0">
                <a:ln>
                  <a:noFill/>
                </a:ln>
                <a:solidFill>
                  <a:srgbClr val="000000"/>
                </a:solidFill>
                <a:effectLst/>
                <a:latin typeface="Calibri" pitchFamily="34" charset="0"/>
                <a:ea typeface="Calibri" pitchFamily="34" charset="0"/>
                <a:cs typeface="Georgia" pitchFamily="18" charset="0"/>
              </a:rPr>
              <a:t>me:</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628" y="346432"/>
            <a:ext cx="3643338" cy="5232202"/>
          </a:xfrm>
          <a:prstGeom prst="rect">
            <a:avLst/>
          </a:prstGeom>
        </p:spPr>
        <p:txBody>
          <a:bodyPr wrap="square">
            <a:spAutoFit/>
          </a:bodyPr>
          <a:lstStyle/>
          <a:p>
            <a:pPr algn="ctr"/>
            <a:r>
              <a:rPr lang="en-AU" sz="2400" b="1" dirty="0" smtClean="0">
                <a:latin typeface="Arial" pitchFamily="34" charset="0"/>
                <a:cs typeface="Arial" pitchFamily="34" charset="0"/>
              </a:rPr>
              <a:t>The Name of Jesus is:</a:t>
            </a:r>
          </a:p>
          <a:p>
            <a:pPr algn="ctr"/>
            <a:endParaRPr lang="en-AU" b="1" dirty="0" smtClean="0">
              <a:latin typeface="Arial" pitchFamily="34" charset="0"/>
              <a:cs typeface="Arial" pitchFamily="34" charset="0"/>
            </a:endParaRPr>
          </a:p>
          <a:p>
            <a:pPr algn="ctr"/>
            <a:r>
              <a:rPr lang="en-AU" b="1" dirty="0" smtClean="0">
                <a:latin typeface="Arial" pitchFamily="34" charset="0"/>
                <a:cs typeface="Arial" pitchFamily="34" charset="0"/>
              </a:rPr>
              <a:t>Preached</a:t>
            </a:r>
          </a:p>
          <a:p>
            <a:pPr algn="ctr"/>
            <a:r>
              <a:rPr lang="en-AU" b="1" dirty="0" smtClean="0">
                <a:latin typeface="Arial" pitchFamily="34" charset="0"/>
                <a:cs typeface="Arial" pitchFamily="34" charset="0"/>
              </a:rPr>
              <a:t>Spoken</a:t>
            </a:r>
          </a:p>
          <a:p>
            <a:pPr algn="ctr"/>
            <a:r>
              <a:rPr lang="en-AU" b="1" dirty="0" smtClean="0">
                <a:latin typeface="Arial" pitchFamily="34" charset="0"/>
                <a:cs typeface="Arial" pitchFamily="34" charset="0"/>
              </a:rPr>
              <a:t>Taught</a:t>
            </a:r>
          </a:p>
          <a:p>
            <a:pPr algn="ctr"/>
            <a:endParaRPr lang="en-AU" b="1" dirty="0" smtClean="0">
              <a:latin typeface="Arial" pitchFamily="34" charset="0"/>
              <a:cs typeface="Arial" pitchFamily="34" charset="0"/>
            </a:endParaRPr>
          </a:p>
          <a:p>
            <a:pPr algn="ctr"/>
            <a:r>
              <a:rPr lang="en-AU" b="1" dirty="0" smtClean="0">
                <a:latin typeface="Arial" pitchFamily="34" charset="0"/>
                <a:cs typeface="Arial" pitchFamily="34" charset="0"/>
              </a:rPr>
              <a:t>Asked</a:t>
            </a:r>
          </a:p>
          <a:p>
            <a:pPr algn="ctr"/>
            <a:r>
              <a:rPr lang="en-AU" b="1" dirty="0" smtClean="0">
                <a:latin typeface="Arial" pitchFamily="34" charset="0"/>
                <a:cs typeface="Arial" pitchFamily="34" charset="0"/>
              </a:rPr>
              <a:t>Called on</a:t>
            </a:r>
          </a:p>
          <a:p>
            <a:pPr algn="ctr"/>
            <a:r>
              <a:rPr lang="en-AU" b="1" dirty="0" smtClean="0">
                <a:latin typeface="Arial" pitchFamily="34" charset="0"/>
                <a:cs typeface="Arial" pitchFamily="34" charset="0"/>
              </a:rPr>
              <a:t>Honoured</a:t>
            </a:r>
          </a:p>
          <a:p>
            <a:pPr algn="ctr"/>
            <a:r>
              <a:rPr lang="en-AU" b="1" dirty="0" smtClean="0">
                <a:latin typeface="Arial" pitchFamily="34" charset="0"/>
                <a:cs typeface="Arial" pitchFamily="34" charset="0"/>
              </a:rPr>
              <a:t>Trusted</a:t>
            </a:r>
          </a:p>
          <a:p>
            <a:pPr algn="ctr"/>
            <a:r>
              <a:rPr lang="en-AU" b="1" dirty="0" smtClean="0">
                <a:latin typeface="Arial" pitchFamily="34" charset="0"/>
                <a:cs typeface="Arial" pitchFamily="34" charset="0"/>
              </a:rPr>
              <a:t>Kept</a:t>
            </a:r>
          </a:p>
          <a:p>
            <a:pPr algn="ctr"/>
            <a:r>
              <a:rPr lang="en-AU" b="1" dirty="0" smtClean="0">
                <a:latin typeface="Arial" pitchFamily="34" charset="0"/>
                <a:cs typeface="Arial" pitchFamily="34" charset="0"/>
              </a:rPr>
              <a:t>Known</a:t>
            </a:r>
          </a:p>
          <a:p>
            <a:pPr algn="ctr"/>
            <a:endParaRPr lang="en-AU" b="1" dirty="0" smtClean="0">
              <a:latin typeface="Arial" pitchFamily="34" charset="0"/>
              <a:cs typeface="Arial" pitchFamily="34" charset="0"/>
            </a:endParaRPr>
          </a:p>
          <a:p>
            <a:pPr algn="ctr"/>
            <a:r>
              <a:rPr lang="en-AU" b="1" dirty="0" smtClean="0">
                <a:latin typeface="Arial" pitchFamily="34" charset="0"/>
                <a:cs typeface="Arial" pitchFamily="34" charset="0"/>
              </a:rPr>
              <a:t>Baptised into</a:t>
            </a:r>
          </a:p>
          <a:p>
            <a:pPr algn="ctr"/>
            <a:r>
              <a:rPr lang="en-AU" b="1" dirty="0" smtClean="0">
                <a:latin typeface="Arial" pitchFamily="34" charset="0"/>
                <a:cs typeface="Arial" pitchFamily="34" charset="0"/>
              </a:rPr>
              <a:t>Confessed</a:t>
            </a:r>
          </a:p>
          <a:p>
            <a:pPr algn="ctr"/>
            <a:r>
              <a:rPr lang="en-AU" b="1" dirty="0" smtClean="0">
                <a:latin typeface="Arial" pitchFamily="34" charset="0"/>
                <a:cs typeface="Arial" pitchFamily="34" charset="0"/>
              </a:rPr>
              <a:t>Borne </a:t>
            </a:r>
          </a:p>
          <a:p>
            <a:pPr algn="ctr"/>
            <a:r>
              <a:rPr lang="en-AU" b="1" dirty="0" smtClean="0">
                <a:latin typeface="Arial" pitchFamily="34" charset="0"/>
                <a:cs typeface="Arial" pitchFamily="34" charset="0"/>
              </a:rPr>
              <a:t>Gathered in</a:t>
            </a:r>
          </a:p>
          <a:p>
            <a:pPr algn="ctr"/>
            <a:r>
              <a:rPr lang="en-AU" b="1" dirty="0" smtClean="0">
                <a:latin typeface="Arial" pitchFamily="34" charset="0"/>
                <a:cs typeface="Arial" pitchFamily="34" charset="0"/>
              </a:rPr>
              <a:t>Acted in</a:t>
            </a:r>
          </a:p>
        </p:txBody>
      </p:sp>
      <p:sp>
        <p:nvSpPr>
          <p:cNvPr id="3" name="Rectangle 2"/>
          <p:cNvSpPr/>
          <p:nvPr/>
        </p:nvSpPr>
        <p:spPr>
          <a:xfrm>
            <a:off x="285720" y="1852562"/>
            <a:ext cx="3143272" cy="2862322"/>
          </a:xfrm>
          <a:prstGeom prst="rect">
            <a:avLst/>
          </a:prstGeom>
        </p:spPr>
        <p:txBody>
          <a:bodyPr wrap="square">
            <a:spAutoFit/>
          </a:bodyPr>
          <a:lstStyle/>
          <a:p>
            <a:r>
              <a:rPr lang="en-AU" b="1" dirty="0" smtClean="0">
                <a:latin typeface="Arial" pitchFamily="34" charset="0"/>
                <a:cs typeface="Arial" pitchFamily="34" charset="0"/>
              </a:rPr>
              <a:t>A Name is Called (Voice)</a:t>
            </a:r>
          </a:p>
          <a:p>
            <a:endParaRPr lang="en-AU" b="1" dirty="0" smtClean="0">
              <a:latin typeface="Arial" pitchFamily="34" charset="0"/>
              <a:cs typeface="Arial" pitchFamily="34" charset="0"/>
            </a:endParaRPr>
          </a:p>
          <a:p>
            <a:endParaRPr lang="en-AU" b="1" dirty="0" smtClean="0">
              <a:latin typeface="Arial" pitchFamily="34" charset="0"/>
              <a:cs typeface="Arial" pitchFamily="34" charset="0"/>
            </a:endParaRPr>
          </a:p>
          <a:p>
            <a:r>
              <a:rPr lang="en-AU" b="1" dirty="0" smtClean="0">
                <a:latin typeface="Arial" pitchFamily="34" charset="0"/>
                <a:cs typeface="Arial" pitchFamily="34" charset="0"/>
              </a:rPr>
              <a:t>The Call is Heard</a:t>
            </a:r>
          </a:p>
          <a:p>
            <a:endParaRPr lang="en-AU" b="1" dirty="0" smtClean="0">
              <a:latin typeface="Arial" pitchFamily="34" charset="0"/>
              <a:cs typeface="Arial" pitchFamily="34" charset="0"/>
            </a:endParaRPr>
          </a:p>
          <a:p>
            <a:endParaRPr lang="en-AU" b="1" dirty="0" smtClean="0">
              <a:latin typeface="Arial" pitchFamily="34" charset="0"/>
              <a:cs typeface="Arial" pitchFamily="34" charset="0"/>
            </a:endParaRPr>
          </a:p>
          <a:p>
            <a:r>
              <a:rPr lang="en-AU" b="1" dirty="0" smtClean="0">
                <a:latin typeface="Arial" pitchFamily="34" charset="0"/>
                <a:cs typeface="Arial" pitchFamily="34" charset="0"/>
              </a:rPr>
              <a:t>The Name/Voice is Known</a:t>
            </a:r>
          </a:p>
          <a:p>
            <a:endParaRPr lang="en-AU" b="1" dirty="0" smtClean="0">
              <a:latin typeface="Arial" pitchFamily="34" charset="0"/>
              <a:cs typeface="Arial" pitchFamily="34" charset="0"/>
            </a:endParaRPr>
          </a:p>
          <a:p>
            <a:endParaRPr lang="en-AU" b="1" dirty="0" smtClean="0">
              <a:latin typeface="Arial" pitchFamily="34" charset="0"/>
              <a:cs typeface="Arial" pitchFamily="34" charset="0"/>
            </a:endParaRPr>
          </a:p>
          <a:p>
            <a:r>
              <a:rPr lang="en-AU" b="1" dirty="0" smtClean="0">
                <a:latin typeface="Arial" pitchFamily="34" charset="0"/>
                <a:cs typeface="Arial" pitchFamily="34" charset="0"/>
              </a:rPr>
              <a:t>The Call is Responded to</a:t>
            </a:r>
          </a:p>
        </p:txBody>
      </p:sp>
      <p:cxnSp>
        <p:nvCxnSpPr>
          <p:cNvPr id="7" name="Straight Arrow Connector 6"/>
          <p:cNvCxnSpPr/>
          <p:nvPr/>
        </p:nvCxnSpPr>
        <p:spPr>
          <a:xfrm rot="5400000">
            <a:off x="1108051" y="2458991"/>
            <a:ext cx="35719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1108051" y="3316247"/>
            <a:ext cx="35719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108051" y="4102065"/>
            <a:ext cx="35719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57620" y="2786058"/>
            <a:ext cx="714380" cy="369332"/>
          </a:xfrm>
          <a:prstGeom prst="rect">
            <a:avLst/>
          </a:prstGeom>
        </p:spPr>
        <p:txBody>
          <a:bodyPr wrap="square">
            <a:spAutoFit/>
          </a:bodyPr>
          <a:lstStyle/>
          <a:p>
            <a:r>
              <a:rPr lang="en-AU" b="1" dirty="0" smtClean="0">
                <a:latin typeface="Arial" pitchFamily="34" charset="0"/>
                <a:cs typeface="Arial" pitchFamily="34" charset="0"/>
              </a:rPr>
              <a:t>SO:</a:t>
            </a:r>
          </a:p>
        </p:txBody>
      </p:sp>
      <p:sp>
        <p:nvSpPr>
          <p:cNvPr id="11" name="Right Brace 10"/>
          <p:cNvSpPr/>
          <p:nvPr/>
        </p:nvSpPr>
        <p:spPr>
          <a:xfrm>
            <a:off x="3000364" y="1714488"/>
            <a:ext cx="714380" cy="2995594"/>
          </a:xfrm>
          <a:prstGeom prst="rightBrace">
            <a:avLst>
              <a:gd name="adj1" fmla="val 0"/>
              <a:gd name="adj2" fmla="val 4331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atin typeface="Arial" pitchFamily="34" charset="0"/>
              <a:cs typeface="Arial" pitchFamily="34" charset="0"/>
            </a:endParaRPr>
          </a:p>
        </p:txBody>
      </p:sp>
      <p:sp>
        <p:nvSpPr>
          <p:cNvPr id="12" name="Right Brace 11"/>
          <p:cNvSpPr/>
          <p:nvPr/>
        </p:nvSpPr>
        <p:spPr>
          <a:xfrm flipH="1">
            <a:off x="4714876" y="928670"/>
            <a:ext cx="714380" cy="4643494"/>
          </a:xfrm>
          <a:prstGeom prst="rightBrace">
            <a:avLst>
              <a:gd name="adj1" fmla="val 0"/>
              <a:gd name="adj2" fmla="val 4445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08" y="1428736"/>
            <a:ext cx="6143668" cy="4247317"/>
          </a:xfrm>
          <a:prstGeom prst="rect">
            <a:avLst/>
          </a:prstGeom>
        </p:spPr>
        <p:txBody>
          <a:bodyPr wrap="square">
            <a:spAutoFit/>
          </a:bodyPr>
          <a:lstStyle/>
          <a:p>
            <a:r>
              <a:rPr lang="en-AU" b="1" dirty="0" smtClean="0"/>
              <a:t>Jesus is both a </a:t>
            </a:r>
            <a:r>
              <a:rPr lang="en-AU" b="1" u="sng" dirty="0" smtClean="0"/>
              <a:t>Label</a:t>
            </a:r>
            <a:r>
              <a:rPr lang="en-AU" b="1" dirty="0" smtClean="0"/>
              <a:t> and an </a:t>
            </a:r>
            <a:r>
              <a:rPr lang="en-AU" b="1" u="sng" dirty="0" smtClean="0"/>
              <a:t>Identity</a:t>
            </a:r>
          </a:p>
          <a:p>
            <a:endParaRPr lang="en-AU" b="1" dirty="0" smtClean="0"/>
          </a:p>
          <a:p>
            <a:endParaRPr lang="en-AU" b="1" dirty="0" smtClean="0"/>
          </a:p>
          <a:p>
            <a:endParaRPr lang="en-AU" b="1" dirty="0" smtClean="0"/>
          </a:p>
          <a:p>
            <a:r>
              <a:rPr lang="en-AU" b="1" dirty="0" smtClean="0"/>
              <a:t>The Name and Titles will Relate &amp; Contribute to the </a:t>
            </a:r>
            <a:r>
              <a:rPr lang="en-AU" b="1" u="sng" dirty="0" smtClean="0"/>
              <a:t>Bibles thematic structure</a:t>
            </a:r>
          </a:p>
          <a:p>
            <a:endParaRPr lang="en-AU" b="1" dirty="0" smtClean="0"/>
          </a:p>
          <a:p>
            <a:endParaRPr lang="en-AU" b="1" dirty="0" smtClean="0"/>
          </a:p>
          <a:p>
            <a:endParaRPr lang="en-AU" b="1" dirty="0" smtClean="0"/>
          </a:p>
          <a:p>
            <a:r>
              <a:rPr lang="en-AU" b="1" dirty="0" smtClean="0"/>
              <a:t>The Name of Jesus relates to an </a:t>
            </a:r>
            <a:r>
              <a:rPr lang="en-AU" b="1" u="sng" dirty="0" smtClean="0"/>
              <a:t>important thematic process:</a:t>
            </a:r>
          </a:p>
          <a:p>
            <a:r>
              <a:rPr lang="en-AU" b="1" dirty="0" smtClean="0"/>
              <a:t>	A Call – A Hearing – A Knowing – A Response</a:t>
            </a:r>
          </a:p>
          <a:p>
            <a:endParaRPr lang="en-AU" b="1" dirty="0" smtClean="0"/>
          </a:p>
          <a:p>
            <a:endParaRPr lang="en-AU" b="1" dirty="0" smtClean="0"/>
          </a:p>
          <a:p>
            <a:endParaRPr lang="en-AU" b="1" dirty="0" smtClean="0"/>
          </a:p>
        </p:txBody>
      </p:sp>
      <p:pic>
        <p:nvPicPr>
          <p:cNvPr id="5" name="Picture 4" descr="http://www.xda-developers.com/wp-content/uploads/2011/06/key.jpg"/>
          <p:cNvPicPr>
            <a:picLocks noChangeAspect="1" noChangeArrowheads="1"/>
          </p:cNvPicPr>
          <p:nvPr/>
        </p:nvPicPr>
        <p:blipFill>
          <a:blip r:embed="rId3"/>
          <a:srcRect/>
          <a:stretch>
            <a:fillRect/>
          </a:stretch>
        </p:blipFill>
        <p:spPr bwMode="auto">
          <a:xfrm>
            <a:off x="642910" y="1285860"/>
            <a:ext cx="857232" cy="857232"/>
          </a:xfrm>
          <a:prstGeom prst="rect">
            <a:avLst/>
          </a:prstGeom>
          <a:noFill/>
        </p:spPr>
      </p:pic>
      <p:pic>
        <p:nvPicPr>
          <p:cNvPr id="12" name="Picture 11" descr="http://www.xda-developers.com/wp-content/uploads/2011/06/key.jpg"/>
          <p:cNvPicPr>
            <a:picLocks noChangeAspect="1" noChangeArrowheads="1"/>
          </p:cNvPicPr>
          <p:nvPr/>
        </p:nvPicPr>
        <p:blipFill>
          <a:blip r:embed="rId3"/>
          <a:srcRect/>
          <a:stretch>
            <a:fillRect/>
          </a:stretch>
        </p:blipFill>
        <p:spPr bwMode="auto">
          <a:xfrm>
            <a:off x="714348" y="2428868"/>
            <a:ext cx="857232" cy="857232"/>
          </a:xfrm>
          <a:prstGeom prst="rect">
            <a:avLst/>
          </a:prstGeom>
          <a:noFill/>
        </p:spPr>
      </p:pic>
      <p:pic>
        <p:nvPicPr>
          <p:cNvPr id="13" name="Picture 12" descr="http://www.xda-developers.com/wp-content/uploads/2011/06/key.jpg"/>
          <p:cNvPicPr>
            <a:picLocks noChangeAspect="1" noChangeArrowheads="1"/>
          </p:cNvPicPr>
          <p:nvPr/>
        </p:nvPicPr>
        <p:blipFill>
          <a:blip r:embed="rId3"/>
          <a:srcRect/>
          <a:stretch>
            <a:fillRect/>
          </a:stretch>
        </p:blipFill>
        <p:spPr bwMode="auto">
          <a:xfrm>
            <a:off x="928662" y="4000504"/>
            <a:ext cx="857232" cy="85723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8794" y="500042"/>
            <a:ext cx="5000660" cy="5447645"/>
          </a:xfrm>
          <a:prstGeom prst="rect">
            <a:avLst/>
          </a:prstGeom>
        </p:spPr>
        <p:txBody>
          <a:bodyPr wrap="square">
            <a:spAutoFit/>
          </a:bodyPr>
          <a:lstStyle/>
          <a:p>
            <a:pPr algn="ctr"/>
            <a:r>
              <a:rPr lang="en-AU" sz="8000" b="1" dirty="0" smtClean="0"/>
              <a:t>LORD </a:t>
            </a:r>
          </a:p>
          <a:p>
            <a:pPr algn="ctr"/>
            <a:r>
              <a:rPr lang="en-AU" sz="8000" b="1" dirty="0" smtClean="0"/>
              <a:t>JESUS</a:t>
            </a:r>
            <a:br>
              <a:rPr lang="en-AU" sz="8000" b="1" dirty="0" smtClean="0"/>
            </a:br>
            <a:r>
              <a:rPr lang="en-AU" sz="8000" b="1" dirty="0" smtClean="0"/>
              <a:t>CHRIST</a:t>
            </a:r>
          </a:p>
          <a:p>
            <a:pPr algn="ctr"/>
            <a:r>
              <a:rPr lang="en-AU" sz="5400" b="1" dirty="0" smtClean="0"/>
              <a:t>The MASTER</a:t>
            </a:r>
          </a:p>
          <a:p>
            <a:pPr algn="ctr"/>
            <a:r>
              <a:rPr lang="en-AU" sz="5400" b="1" dirty="0" smtClean="0"/>
              <a:t>Ben-</a:t>
            </a:r>
            <a:r>
              <a:rPr lang="en-AU" sz="5400" b="1" dirty="0" err="1" smtClean="0"/>
              <a:t>Jamin</a:t>
            </a:r>
            <a:endParaRPr lang="en-AU" sz="54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7224" y="1000108"/>
            <a:ext cx="7572428" cy="5016758"/>
          </a:xfrm>
          <a:prstGeom prst="rect">
            <a:avLst/>
          </a:prstGeom>
          <a:ln>
            <a:solidFill>
              <a:schemeClr val="tx2">
                <a:lumMod val="50000"/>
              </a:schemeClr>
            </a:solidFill>
          </a:ln>
        </p:spPr>
        <p:txBody>
          <a:bodyPr wrap="square">
            <a:spAutoFit/>
          </a:bodyPr>
          <a:lstStyle/>
          <a:p>
            <a:r>
              <a:rPr lang="en-AU" sz="3200" dirty="0" err="1" smtClean="0"/>
              <a:t>Php</a:t>
            </a:r>
            <a:r>
              <a:rPr lang="en-AU" sz="3200" dirty="0" smtClean="0"/>
              <a:t> 2:9  Wherefore God also hath highly exalted him, and given him </a:t>
            </a:r>
            <a:r>
              <a:rPr lang="en-AU" sz="3200" b="1" u="sng" dirty="0" smtClean="0"/>
              <a:t>a name which is above every name: </a:t>
            </a:r>
          </a:p>
          <a:p>
            <a:r>
              <a:rPr lang="en-AU" sz="3200" dirty="0" err="1" smtClean="0"/>
              <a:t>Php</a:t>
            </a:r>
            <a:r>
              <a:rPr lang="en-AU" sz="3200" dirty="0" smtClean="0"/>
              <a:t> 2:10  That at the </a:t>
            </a:r>
            <a:r>
              <a:rPr lang="en-AU" sz="3200" b="1" u="sng" dirty="0" smtClean="0"/>
              <a:t>name of Jesus </a:t>
            </a:r>
            <a:r>
              <a:rPr lang="en-AU" sz="3200" dirty="0" smtClean="0"/>
              <a:t>every knee should bow, of </a:t>
            </a:r>
            <a:r>
              <a:rPr lang="en-AU" sz="3200" i="1" dirty="0" smtClean="0"/>
              <a:t>things in heaven, and things in earth, and things under the earth; </a:t>
            </a:r>
          </a:p>
          <a:p>
            <a:r>
              <a:rPr lang="en-AU" sz="3200" dirty="0" err="1" smtClean="0"/>
              <a:t>Php</a:t>
            </a:r>
            <a:r>
              <a:rPr lang="en-AU" sz="3200" dirty="0" smtClean="0"/>
              <a:t> 2:11  And </a:t>
            </a:r>
            <a:r>
              <a:rPr lang="en-AU" sz="3200" i="1" dirty="0" smtClean="0"/>
              <a:t>that every tongue should confess that </a:t>
            </a:r>
            <a:r>
              <a:rPr lang="en-AU" sz="3200" b="1" i="1" u="sng" dirty="0" smtClean="0"/>
              <a:t>Jesus Christ is Lord</a:t>
            </a:r>
            <a:r>
              <a:rPr lang="en-AU" sz="3200" i="1" dirty="0" smtClean="0"/>
              <a:t>, to the glory of God the Father.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714480" y="642918"/>
            <a:ext cx="5589992" cy="1200329"/>
          </a:xfrm>
          <a:prstGeom prst="rect">
            <a:avLst/>
          </a:prstGeom>
          <a:noFill/>
          <a:ln w="9525">
            <a:noFill/>
            <a:miter lim="800000"/>
            <a:headEnd/>
            <a:tailEnd/>
          </a:ln>
        </p:spPr>
        <p:txBody>
          <a:bodyPr wrap="none">
            <a:spAutoFit/>
          </a:bodyPr>
          <a:lstStyle/>
          <a:p>
            <a:pPr algn="ctr"/>
            <a:r>
              <a:rPr lang="en-AU" sz="3600" dirty="0" smtClean="0">
                <a:latin typeface="Calibri" pitchFamily="34" charset="0"/>
              </a:rPr>
              <a:t>“To Know Him”</a:t>
            </a:r>
          </a:p>
          <a:p>
            <a:pPr algn="ctr"/>
            <a:r>
              <a:rPr lang="en-AU" sz="3600" dirty="0" smtClean="0">
                <a:latin typeface="Calibri" pitchFamily="34" charset="0"/>
              </a:rPr>
              <a:t>The Name and Titles of Jesus</a:t>
            </a:r>
            <a:endParaRPr lang="en-AU" sz="3600" dirty="0">
              <a:latin typeface="Calibri" pitchFamily="34" charset="0"/>
            </a:endParaRPr>
          </a:p>
        </p:txBody>
      </p:sp>
      <p:sp>
        <p:nvSpPr>
          <p:cNvPr id="4" name="TextBox 3"/>
          <p:cNvSpPr txBox="1">
            <a:spLocks noChangeArrowheads="1"/>
          </p:cNvSpPr>
          <p:nvPr/>
        </p:nvSpPr>
        <p:spPr bwMode="auto">
          <a:xfrm>
            <a:off x="3500430" y="3643314"/>
            <a:ext cx="2056973" cy="707886"/>
          </a:xfrm>
          <a:prstGeom prst="rect">
            <a:avLst/>
          </a:prstGeom>
          <a:noFill/>
          <a:ln w="9525">
            <a:noFill/>
            <a:miter lim="800000"/>
            <a:headEnd/>
            <a:tailEnd/>
          </a:ln>
        </p:spPr>
        <p:txBody>
          <a:bodyPr wrap="none">
            <a:spAutoFit/>
          </a:bodyPr>
          <a:lstStyle/>
          <a:p>
            <a:r>
              <a:rPr lang="en-AU" sz="4000" dirty="0" smtClean="0">
                <a:latin typeface="Calibri" pitchFamily="34" charset="0"/>
              </a:rPr>
              <a:t>“Names</a:t>
            </a:r>
            <a:r>
              <a:rPr lang="en-AU" sz="4000" dirty="0" smtClean="0">
                <a:latin typeface="Calibri" pitchFamily="34" charset="0"/>
              </a:rPr>
              <a:t>”</a:t>
            </a:r>
            <a:endParaRPr lang="en-AU" sz="4000" dirty="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785918" y="500042"/>
            <a:ext cx="5589992" cy="646331"/>
          </a:xfrm>
          <a:prstGeom prst="rect">
            <a:avLst/>
          </a:prstGeom>
          <a:noFill/>
          <a:ln w="9525">
            <a:noFill/>
            <a:miter lim="800000"/>
            <a:headEnd/>
            <a:tailEnd/>
          </a:ln>
        </p:spPr>
        <p:txBody>
          <a:bodyPr wrap="none">
            <a:spAutoFit/>
          </a:bodyPr>
          <a:lstStyle/>
          <a:p>
            <a:r>
              <a:rPr lang="en-AU" sz="3600" dirty="0" smtClean="0">
                <a:latin typeface="Calibri" pitchFamily="34" charset="0"/>
              </a:rPr>
              <a:t>The Name and Titles of Jesus</a:t>
            </a:r>
            <a:endParaRPr lang="en-AU" sz="3600" dirty="0">
              <a:latin typeface="Calibri" pitchFamily="34" charset="0"/>
            </a:endParaRPr>
          </a:p>
        </p:txBody>
      </p:sp>
      <p:sp>
        <p:nvSpPr>
          <p:cNvPr id="4" name="TextBox 3"/>
          <p:cNvSpPr txBox="1">
            <a:spLocks noChangeArrowheads="1"/>
          </p:cNvSpPr>
          <p:nvPr/>
        </p:nvSpPr>
        <p:spPr bwMode="auto">
          <a:xfrm>
            <a:off x="2643174" y="2928934"/>
            <a:ext cx="3748142" cy="707886"/>
          </a:xfrm>
          <a:prstGeom prst="rect">
            <a:avLst/>
          </a:prstGeom>
          <a:noFill/>
          <a:ln w="9525">
            <a:noFill/>
            <a:miter lim="800000"/>
            <a:headEnd/>
            <a:tailEnd/>
          </a:ln>
        </p:spPr>
        <p:txBody>
          <a:bodyPr wrap="none">
            <a:spAutoFit/>
          </a:bodyPr>
          <a:lstStyle/>
          <a:p>
            <a:r>
              <a:rPr lang="en-AU" sz="4000" dirty="0" smtClean="0">
                <a:latin typeface="Calibri" pitchFamily="34" charset="0"/>
              </a:rPr>
              <a:t>“Names &amp; Titles”</a:t>
            </a:r>
            <a:endParaRPr lang="en-AU" sz="4000" dirty="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00108"/>
            <a:ext cx="9144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2143108" y="2214554"/>
          <a:ext cx="5357850" cy="3337560"/>
        </p:xfrm>
        <a:graphic>
          <a:graphicData uri="http://schemas.openxmlformats.org/drawingml/2006/table">
            <a:tbl>
              <a:tblPr firstRow="1" bandRow="1">
                <a:tableStyleId>{5C22544A-7EE6-4342-B048-85BDC9FD1C3A}</a:tableStyleId>
              </a:tblPr>
              <a:tblGrid>
                <a:gridCol w="1785950"/>
                <a:gridCol w="3571900"/>
              </a:tblGrid>
              <a:tr h="370840">
                <a:tc>
                  <a:txBody>
                    <a:bodyPr/>
                    <a:lstStyle/>
                    <a:p>
                      <a:r>
                        <a:rPr lang="en-AU" dirty="0" smtClean="0"/>
                        <a:t>Title</a:t>
                      </a:r>
                      <a:endParaRPr lang="en-AU" dirty="0"/>
                    </a:p>
                  </a:txBody>
                  <a:tcPr/>
                </a:tc>
                <a:tc>
                  <a:txBody>
                    <a:bodyPr/>
                    <a:lstStyle/>
                    <a:p>
                      <a:r>
                        <a:rPr lang="en-AU" dirty="0" smtClean="0"/>
                        <a:t>Approx Number</a:t>
                      </a:r>
                      <a:r>
                        <a:rPr lang="en-AU" baseline="0" dirty="0" smtClean="0"/>
                        <a:t> of NT Occurrences</a:t>
                      </a:r>
                      <a:endParaRPr lang="en-AU" dirty="0"/>
                    </a:p>
                  </a:txBody>
                  <a:tcPr/>
                </a:tc>
              </a:tr>
              <a:tr h="370840">
                <a:tc>
                  <a:txBody>
                    <a:bodyPr/>
                    <a:lstStyle/>
                    <a:p>
                      <a:r>
                        <a:rPr lang="en-AU" dirty="0" smtClean="0"/>
                        <a:t>Jesus</a:t>
                      </a:r>
                      <a:endParaRPr lang="en-AU" dirty="0"/>
                    </a:p>
                  </a:txBody>
                  <a:tcPr/>
                </a:tc>
                <a:tc>
                  <a:txBody>
                    <a:bodyPr/>
                    <a:lstStyle/>
                    <a:p>
                      <a:pPr algn="ctr"/>
                      <a:r>
                        <a:rPr lang="en-AU" dirty="0" smtClean="0"/>
                        <a:t>940</a:t>
                      </a:r>
                      <a:endParaRPr lang="en-AU" dirty="0"/>
                    </a:p>
                  </a:txBody>
                  <a:tcPr/>
                </a:tc>
              </a:tr>
              <a:tr h="370840">
                <a:tc>
                  <a:txBody>
                    <a:bodyPr/>
                    <a:lstStyle/>
                    <a:p>
                      <a:r>
                        <a:rPr lang="en-AU" dirty="0" smtClean="0"/>
                        <a:t>Lord</a:t>
                      </a:r>
                      <a:endParaRPr lang="en-AU" dirty="0"/>
                    </a:p>
                  </a:txBody>
                  <a:tcPr/>
                </a:tc>
                <a:tc>
                  <a:txBody>
                    <a:bodyPr/>
                    <a:lstStyle/>
                    <a:p>
                      <a:pPr algn="ctr"/>
                      <a:r>
                        <a:rPr lang="en-AU" dirty="0" smtClean="0"/>
                        <a:t>700</a:t>
                      </a:r>
                      <a:endParaRPr lang="en-AU" dirty="0"/>
                    </a:p>
                  </a:txBody>
                  <a:tcPr/>
                </a:tc>
              </a:tr>
              <a:tr h="370840">
                <a:tc>
                  <a:txBody>
                    <a:bodyPr/>
                    <a:lstStyle/>
                    <a:p>
                      <a:r>
                        <a:rPr lang="en-AU" dirty="0" smtClean="0"/>
                        <a:t>Christ/Messiah</a:t>
                      </a:r>
                      <a:endParaRPr lang="en-AU" dirty="0"/>
                    </a:p>
                  </a:txBody>
                  <a:tcPr/>
                </a:tc>
                <a:tc>
                  <a:txBody>
                    <a:bodyPr/>
                    <a:lstStyle/>
                    <a:p>
                      <a:pPr algn="ctr"/>
                      <a:r>
                        <a:rPr lang="en-AU" dirty="0" smtClean="0"/>
                        <a:t>570</a:t>
                      </a:r>
                      <a:endParaRPr lang="en-AU" dirty="0"/>
                    </a:p>
                  </a:txBody>
                  <a:tcPr/>
                </a:tc>
              </a:tr>
              <a:tr h="370840">
                <a:tc>
                  <a:txBody>
                    <a:bodyPr/>
                    <a:lstStyle/>
                    <a:p>
                      <a:r>
                        <a:rPr lang="en-AU" dirty="0" smtClean="0"/>
                        <a:t>Master/Disciple</a:t>
                      </a:r>
                      <a:endParaRPr lang="en-AU" dirty="0"/>
                    </a:p>
                  </a:txBody>
                  <a:tcPr/>
                </a:tc>
                <a:tc>
                  <a:txBody>
                    <a:bodyPr/>
                    <a:lstStyle/>
                    <a:p>
                      <a:pPr algn="ctr"/>
                      <a:r>
                        <a:rPr lang="en-AU" dirty="0" smtClean="0"/>
                        <a:t>350</a:t>
                      </a:r>
                      <a:endParaRPr lang="en-AU" dirty="0"/>
                    </a:p>
                  </a:txBody>
                  <a:tcPr/>
                </a:tc>
              </a:tr>
              <a:tr h="370840">
                <a:tc>
                  <a:txBody>
                    <a:bodyPr/>
                    <a:lstStyle/>
                    <a:p>
                      <a:r>
                        <a:rPr lang="en-AU" dirty="0" smtClean="0"/>
                        <a:t>Son of Man</a:t>
                      </a:r>
                      <a:endParaRPr lang="en-AU" dirty="0"/>
                    </a:p>
                  </a:txBody>
                  <a:tcPr/>
                </a:tc>
                <a:tc>
                  <a:txBody>
                    <a:bodyPr/>
                    <a:lstStyle/>
                    <a:p>
                      <a:pPr algn="ctr"/>
                      <a:r>
                        <a:rPr lang="en-AU" dirty="0" smtClean="0"/>
                        <a:t>85</a:t>
                      </a:r>
                      <a:endParaRPr lang="en-AU" dirty="0"/>
                    </a:p>
                  </a:txBody>
                  <a:tcPr/>
                </a:tc>
              </a:tr>
              <a:tr h="370840">
                <a:tc>
                  <a:txBody>
                    <a:bodyPr/>
                    <a:lstStyle/>
                    <a:p>
                      <a:r>
                        <a:rPr lang="en-AU" dirty="0" smtClean="0"/>
                        <a:t>Son of God</a:t>
                      </a:r>
                      <a:endParaRPr lang="en-AU" dirty="0"/>
                    </a:p>
                  </a:txBody>
                  <a:tcPr/>
                </a:tc>
                <a:tc>
                  <a:txBody>
                    <a:bodyPr/>
                    <a:lstStyle/>
                    <a:p>
                      <a:pPr algn="ctr"/>
                      <a:r>
                        <a:rPr lang="en-AU" dirty="0" smtClean="0"/>
                        <a:t>45</a:t>
                      </a:r>
                      <a:endParaRPr lang="en-AU" dirty="0"/>
                    </a:p>
                  </a:txBody>
                  <a:tcPr/>
                </a:tc>
              </a:tr>
              <a:tr h="370840">
                <a:tc>
                  <a:txBody>
                    <a:bodyPr/>
                    <a:lstStyle/>
                    <a:p>
                      <a:r>
                        <a:rPr lang="en-AU" dirty="0" smtClean="0"/>
                        <a:t>Son</a:t>
                      </a:r>
                      <a:r>
                        <a:rPr lang="en-AU" baseline="0" dirty="0" smtClean="0"/>
                        <a:t> of David</a:t>
                      </a:r>
                      <a:endParaRPr lang="en-AU" dirty="0"/>
                    </a:p>
                  </a:txBody>
                  <a:tcPr/>
                </a:tc>
                <a:tc>
                  <a:txBody>
                    <a:bodyPr/>
                    <a:lstStyle/>
                    <a:p>
                      <a:pPr algn="ctr"/>
                      <a:r>
                        <a:rPr lang="en-AU" dirty="0" smtClean="0"/>
                        <a:t>16</a:t>
                      </a:r>
                      <a:endParaRPr lang="en-AU" dirty="0"/>
                    </a:p>
                  </a:txBody>
                  <a:tcPr/>
                </a:tc>
              </a:tr>
              <a:tr h="370840">
                <a:tc>
                  <a:txBody>
                    <a:bodyPr/>
                    <a:lstStyle/>
                    <a:p>
                      <a:r>
                        <a:rPr lang="en-AU" dirty="0" smtClean="0"/>
                        <a:t>King of the Jews</a:t>
                      </a:r>
                      <a:endParaRPr lang="en-AU" dirty="0"/>
                    </a:p>
                  </a:txBody>
                  <a:tcPr/>
                </a:tc>
                <a:tc>
                  <a:txBody>
                    <a:bodyPr/>
                    <a:lstStyle/>
                    <a:p>
                      <a:pPr algn="ctr"/>
                      <a:r>
                        <a:rPr lang="en-AU" dirty="0" smtClean="0"/>
                        <a:t>17</a:t>
                      </a:r>
                      <a:endParaRPr lang="en-AU" dirty="0"/>
                    </a:p>
                  </a:txBody>
                  <a:tcPr/>
                </a:tc>
              </a:tr>
            </a:tbl>
          </a:graphicData>
        </a:graphic>
      </p:graphicFrame>
      <p:sp>
        <p:nvSpPr>
          <p:cNvPr id="14" name="Rectangle 4"/>
          <p:cNvSpPr>
            <a:spLocks noChangeArrowheads="1"/>
          </p:cNvSpPr>
          <p:nvPr/>
        </p:nvSpPr>
        <p:spPr bwMode="auto">
          <a:xfrm>
            <a:off x="571472" y="214290"/>
            <a:ext cx="8072494" cy="461665"/>
          </a:xfrm>
          <a:prstGeom prst="rect">
            <a:avLst/>
          </a:prstGeom>
          <a:noFill/>
          <a:ln w="9525">
            <a:noFill/>
            <a:miter lim="800000"/>
            <a:headEnd/>
            <a:tailEnd/>
          </a:ln>
        </p:spPr>
        <p:txBody>
          <a:bodyPr wrap="square">
            <a:spAutoFit/>
          </a:bodyPr>
          <a:lstStyle/>
          <a:p>
            <a:r>
              <a:rPr lang="en-AU" sz="2400" b="1" i="1" dirty="0" smtClean="0">
                <a:latin typeface="Calibri" pitchFamily="34" charset="0"/>
              </a:rPr>
              <a:t>The Name and Titles of Jesus...........</a:t>
            </a:r>
          </a:p>
        </p:txBody>
      </p:sp>
      <p:sp>
        <p:nvSpPr>
          <p:cNvPr id="7" name="Rounded Rectangle 6"/>
          <p:cNvSpPr/>
          <p:nvPr/>
        </p:nvSpPr>
        <p:spPr>
          <a:xfrm>
            <a:off x="2000232" y="2571744"/>
            <a:ext cx="5643602" cy="15001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714356"/>
            <a:ext cx="8072494" cy="3970318"/>
          </a:xfrm>
          <a:prstGeom prst="rect">
            <a:avLst/>
          </a:prstGeom>
        </p:spPr>
        <p:txBody>
          <a:bodyPr wrap="square">
            <a:spAutoFit/>
          </a:bodyPr>
          <a:lstStyle/>
          <a:p>
            <a:r>
              <a:rPr lang="en-AU" b="1" dirty="0" smtClean="0"/>
              <a:t>Names today, perform two broad functions:</a:t>
            </a:r>
          </a:p>
          <a:p>
            <a:endParaRPr lang="en-AU" b="1" dirty="0" smtClean="0"/>
          </a:p>
          <a:p>
            <a:r>
              <a:rPr lang="en-AU" b="1" dirty="0" smtClean="0"/>
              <a:t>	1)  A label</a:t>
            </a:r>
          </a:p>
          <a:p>
            <a:r>
              <a:rPr lang="en-AU" b="1" dirty="0" smtClean="0"/>
              <a:t>	2)  An identity</a:t>
            </a:r>
          </a:p>
          <a:p>
            <a:endParaRPr lang="en-AU" b="1" dirty="0" smtClean="0"/>
          </a:p>
          <a:p>
            <a:r>
              <a:rPr lang="en-AU" b="1" dirty="0" smtClean="0"/>
              <a:t>Consider:</a:t>
            </a:r>
          </a:p>
          <a:p>
            <a:endParaRPr lang="en-AU" b="1" dirty="0" smtClean="0"/>
          </a:p>
          <a:p>
            <a:pPr>
              <a:buFontTx/>
              <a:buChar char="-"/>
            </a:pPr>
            <a:r>
              <a:rPr lang="en-AU" b="1" dirty="0" smtClean="0"/>
              <a:t>The base piece of “unique” data in our “people categorisation system”</a:t>
            </a:r>
          </a:p>
          <a:p>
            <a:pPr>
              <a:buFontTx/>
              <a:buChar char="-"/>
            </a:pPr>
            <a:endParaRPr lang="en-AU" b="1" dirty="0" smtClean="0"/>
          </a:p>
          <a:p>
            <a:pPr>
              <a:buFontTx/>
              <a:buChar char="-"/>
            </a:pPr>
            <a:r>
              <a:rPr lang="en-AU" b="1" dirty="0" smtClean="0"/>
              <a:t> The first thing we share when we meet</a:t>
            </a:r>
          </a:p>
          <a:p>
            <a:pPr>
              <a:buFontTx/>
              <a:buChar char="-"/>
            </a:pPr>
            <a:endParaRPr lang="en-AU" b="1" dirty="0" smtClean="0"/>
          </a:p>
          <a:p>
            <a:pPr>
              <a:buFontTx/>
              <a:buChar char="-"/>
            </a:pPr>
            <a:r>
              <a:rPr lang="en-AU" b="1" dirty="0" smtClean="0"/>
              <a:t> We hang everything we come to know about that person on their name</a:t>
            </a:r>
          </a:p>
          <a:p>
            <a:r>
              <a:rPr lang="en-AU" b="1" dirty="0" smtClean="0"/>
              <a:t>	</a:t>
            </a:r>
          </a:p>
          <a:p>
            <a:r>
              <a:rPr lang="en-AU" sz="2000" b="1" i="1" u="sng" dirty="0" smtClean="0"/>
              <a:t>Their Name becomes their identity and reputation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52" y="1643050"/>
            <a:ext cx="6643734" cy="3693319"/>
          </a:xfrm>
          <a:prstGeom prst="rect">
            <a:avLst/>
          </a:prstGeom>
        </p:spPr>
        <p:txBody>
          <a:bodyPr wrap="square">
            <a:spAutoFit/>
          </a:bodyPr>
          <a:lstStyle/>
          <a:p>
            <a:pPr algn="ctr"/>
            <a:r>
              <a:rPr lang="en-AU" sz="5400" b="1" dirty="0" smtClean="0">
                <a:solidFill>
                  <a:srgbClr val="FF0000"/>
                </a:solidFill>
              </a:rPr>
              <a:t>Genesis Establishes the Principles</a:t>
            </a:r>
          </a:p>
          <a:p>
            <a:endParaRPr lang="en-AU" b="1" dirty="0" smtClean="0"/>
          </a:p>
          <a:p>
            <a:endParaRPr lang="en-AU" b="1" dirty="0" smtClean="0"/>
          </a:p>
          <a:p>
            <a:endParaRPr lang="en-AU" b="1" dirty="0" smtClean="0"/>
          </a:p>
          <a:p>
            <a:endParaRPr lang="en-AU"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500042"/>
            <a:ext cx="6643734" cy="5940088"/>
          </a:xfrm>
          <a:prstGeom prst="rect">
            <a:avLst/>
          </a:prstGeom>
        </p:spPr>
        <p:txBody>
          <a:bodyPr wrap="square">
            <a:spAutoFit/>
          </a:bodyPr>
          <a:lstStyle/>
          <a:p>
            <a:r>
              <a:rPr lang="en-AU" sz="1400" b="1" dirty="0" smtClean="0"/>
              <a:t>In the beginning:</a:t>
            </a:r>
          </a:p>
          <a:p>
            <a:endParaRPr lang="en-AU" sz="1400" b="1" dirty="0" smtClean="0"/>
          </a:p>
          <a:p>
            <a:r>
              <a:rPr lang="en-AU" sz="1400" b="1" dirty="0" smtClean="0"/>
              <a:t>Call and Name</a:t>
            </a:r>
          </a:p>
          <a:p>
            <a:r>
              <a:rPr lang="en-AU" sz="1400" b="1" dirty="0" err="1" smtClean="0"/>
              <a:t>Kawrah</a:t>
            </a:r>
            <a:r>
              <a:rPr lang="en-AU" sz="1400" b="1" dirty="0" smtClean="0"/>
              <a:t> and Shem</a:t>
            </a:r>
          </a:p>
          <a:p>
            <a:endParaRPr lang="en-AU" sz="1400" b="1" dirty="0" smtClean="0"/>
          </a:p>
          <a:p>
            <a:r>
              <a:rPr lang="en-AU" sz="1400" b="1" dirty="0" smtClean="0"/>
              <a:t>Light and Dark</a:t>
            </a:r>
          </a:p>
          <a:p>
            <a:r>
              <a:rPr lang="en-AU" sz="1400" b="1" dirty="0" smtClean="0"/>
              <a:t>Heaven and Earth and Sea</a:t>
            </a:r>
          </a:p>
          <a:p>
            <a:r>
              <a:rPr lang="en-AU" sz="1400" b="1" dirty="0" smtClean="0"/>
              <a:t>Gen 5:2 – Adam</a:t>
            </a:r>
          </a:p>
          <a:p>
            <a:endParaRPr lang="en-AU" sz="1400" b="1" dirty="0" smtClean="0"/>
          </a:p>
          <a:p>
            <a:r>
              <a:rPr lang="en-AU" sz="1400" b="1" dirty="0" smtClean="0"/>
              <a:t>Then Adam calls: </a:t>
            </a:r>
            <a:r>
              <a:rPr lang="en-AU" sz="1400" b="1" dirty="0" err="1" smtClean="0"/>
              <a:t>Isha</a:t>
            </a:r>
            <a:r>
              <a:rPr lang="en-AU" sz="1400" b="1" dirty="0" smtClean="0"/>
              <a:t> and Eve</a:t>
            </a:r>
          </a:p>
          <a:p>
            <a:endParaRPr lang="en-AU" sz="1400" b="1" dirty="0" smtClean="0"/>
          </a:p>
          <a:p>
            <a:r>
              <a:rPr lang="en-AU" sz="1400" b="1" dirty="0" smtClean="0"/>
              <a:t>Then Name sons, call on the Name</a:t>
            </a:r>
          </a:p>
          <a:p>
            <a:r>
              <a:rPr lang="en-AU" sz="1400" b="1" dirty="0" smtClean="0"/>
              <a:t>Call and Name cities</a:t>
            </a:r>
          </a:p>
          <a:p>
            <a:endParaRPr lang="en-AU" sz="1400" b="1" dirty="0" smtClean="0"/>
          </a:p>
          <a:p>
            <a:r>
              <a:rPr lang="en-AU" sz="1400" b="1" dirty="0" smtClean="0"/>
              <a:t>Then – Noah, Babel – meaning attached to names</a:t>
            </a:r>
          </a:p>
          <a:p>
            <a:endParaRPr lang="en-AU" sz="1400" b="1" dirty="0" smtClean="0"/>
          </a:p>
          <a:p>
            <a:r>
              <a:rPr lang="en-AU" sz="1400" b="1" dirty="0" smtClean="0"/>
              <a:t>Then make us a Name – Babel</a:t>
            </a:r>
          </a:p>
          <a:p>
            <a:endParaRPr lang="en-AU" sz="1400" b="1" dirty="0" smtClean="0"/>
          </a:p>
          <a:p>
            <a:r>
              <a:rPr lang="en-AU" sz="1400" b="1" dirty="0" smtClean="0"/>
              <a:t>Then </a:t>
            </a:r>
            <a:r>
              <a:rPr lang="en-AU" sz="1400" b="1" dirty="0" err="1" smtClean="0"/>
              <a:t>Ab</a:t>
            </a:r>
            <a:r>
              <a:rPr lang="en-AU" sz="1400" b="1" dirty="0" smtClean="0"/>
              <a:t> calls on the Name</a:t>
            </a:r>
          </a:p>
          <a:p>
            <a:endParaRPr lang="en-AU" sz="1400" b="1" dirty="0" smtClean="0"/>
          </a:p>
          <a:p>
            <a:r>
              <a:rPr lang="en-AU" sz="1400" b="1" dirty="0" smtClean="0"/>
              <a:t>Ishmael, Isaac – names take on meanings</a:t>
            </a:r>
          </a:p>
          <a:p>
            <a:r>
              <a:rPr lang="en-AU" sz="1400" b="1" dirty="0" smtClean="0"/>
              <a:t>Places take on names and thus meanings</a:t>
            </a:r>
          </a:p>
          <a:p>
            <a:endParaRPr lang="en-AU" b="1" dirty="0" smtClean="0"/>
          </a:p>
          <a:p>
            <a:endParaRPr lang="en-AU" b="1" dirty="0" smtClean="0"/>
          </a:p>
          <a:p>
            <a:endParaRPr lang="en-AU" b="1" dirty="0" smtClean="0"/>
          </a:p>
          <a:p>
            <a:endParaRPr lang="en-AU"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500042"/>
            <a:ext cx="6643734" cy="3385542"/>
          </a:xfrm>
          <a:prstGeom prst="rect">
            <a:avLst/>
          </a:prstGeom>
        </p:spPr>
        <p:txBody>
          <a:bodyPr wrap="square">
            <a:spAutoFit/>
          </a:bodyPr>
          <a:lstStyle/>
          <a:p>
            <a:r>
              <a:rPr lang="en-AU" sz="1400" b="1" dirty="0" smtClean="0"/>
              <a:t>Summary:</a:t>
            </a:r>
          </a:p>
          <a:p>
            <a:endParaRPr lang="en-AU" sz="1400" b="1" dirty="0" smtClean="0"/>
          </a:p>
          <a:p>
            <a:r>
              <a:rPr lang="en-AU" sz="1400" b="1" dirty="0" smtClean="0"/>
              <a:t>Within 12 chapters the Scripture has established the following:</a:t>
            </a:r>
          </a:p>
          <a:p>
            <a:endParaRPr lang="en-AU" sz="1400" b="1" dirty="0" smtClean="0"/>
          </a:p>
          <a:p>
            <a:r>
              <a:rPr lang="en-AU" sz="1400" b="1" dirty="0" smtClean="0"/>
              <a:t>Names can be given to people and places</a:t>
            </a:r>
          </a:p>
          <a:p>
            <a:r>
              <a:rPr lang="en-AU" sz="1400" b="1" dirty="0" smtClean="0"/>
              <a:t>Names can have meanings</a:t>
            </a:r>
          </a:p>
          <a:p>
            <a:r>
              <a:rPr lang="en-AU" sz="1400" b="1" dirty="0" smtClean="0"/>
              <a:t>Names are related to identity and purpose</a:t>
            </a:r>
          </a:p>
          <a:p>
            <a:r>
              <a:rPr lang="en-AU" sz="1400" b="1" dirty="0" smtClean="0"/>
              <a:t>God names light/dark/h/e/s and </a:t>
            </a:r>
            <a:r>
              <a:rPr lang="en-AU" sz="1400" b="1" dirty="0" err="1" smtClean="0"/>
              <a:t>Adamah</a:t>
            </a:r>
            <a:endParaRPr lang="en-AU" sz="1400" b="1" dirty="0" smtClean="0"/>
          </a:p>
          <a:p>
            <a:r>
              <a:rPr lang="en-AU" sz="1400" b="1" dirty="0" smtClean="0"/>
              <a:t>Adam names everything else</a:t>
            </a:r>
          </a:p>
          <a:p>
            <a:r>
              <a:rPr lang="en-AU" sz="1400" b="1" dirty="0" smtClean="0"/>
              <a:t>Sons are named by fathers</a:t>
            </a:r>
          </a:p>
          <a:p>
            <a:r>
              <a:rPr lang="en-AU" sz="1400" b="1" dirty="0" smtClean="0"/>
              <a:t>God has a name </a:t>
            </a:r>
          </a:p>
          <a:p>
            <a:r>
              <a:rPr lang="en-AU" sz="1400" b="1" dirty="0" smtClean="0"/>
              <a:t>Names are called</a:t>
            </a:r>
          </a:p>
          <a:p>
            <a:r>
              <a:rPr lang="en-AU" sz="1400" b="1" dirty="0" smtClean="0"/>
              <a:t>Calling a name is related to hearing the call</a:t>
            </a:r>
          </a:p>
          <a:p>
            <a:r>
              <a:rPr lang="en-AU" sz="1400" b="1" dirty="0" smtClean="0"/>
              <a:t>Names can be changed marking a change in identity or purpose</a:t>
            </a:r>
          </a:p>
          <a:p>
            <a:endParaRPr lang="en-AU"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286116" y="214290"/>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A Name</a:t>
            </a:r>
            <a:endParaRPr lang="en-AU" sz="2400" dirty="0"/>
          </a:p>
        </p:txBody>
      </p:sp>
      <p:sp>
        <p:nvSpPr>
          <p:cNvPr id="14" name="TextBox 13"/>
          <p:cNvSpPr txBox="1"/>
          <p:nvPr/>
        </p:nvSpPr>
        <p:spPr>
          <a:xfrm>
            <a:off x="1643042" y="2130974"/>
            <a:ext cx="1710725" cy="369332"/>
          </a:xfrm>
          <a:prstGeom prst="rect">
            <a:avLst/>
          </a:prstGeom>
          <a:noFill/>
        </p:spPr>
        <p:txBody>
          <a:bodyPr wrap="none" rtlCol="0">
            <a:spAutoFit/>
          </a:bodyPr>
          <a:lstStyle/>
          <a:p>
            <a:r>
              <a:rPr lang="en-AU" dirty="0" smtClean="0"/>
              <a:t>Characteristics</a:t>
            </a:r>
            <a:endParaRPr lang="en-AU" dirty="0"/>
          </a:p>
        </p:txBody>
      </p:sp>
      <p:sp>
        <p:nvSpPr>
          <p:cNvPr id="15" name="TextBox 14"/>
          <p:cNvSpPr txBox="1"/>
          <p:nvPr/>
        </p:nvSpPr>
        <p:spPr>
          <a:xfrm>
            <a:off x="357158" y="2786058"/>
            <a:ext cx="2518638" cy="369332"/>
          </a:xfrm>
          <a:prstGeom prst="rect">
            <a:avLst/>
          </a:prstGeom>
          <a:noFill/>
        </p:spPr>
        <p:txBody>
          <a:bodyPr wrap="none" rtlCol="0">
            <a:spAutoFit/>
          </a:bodyPr>
          <a:lstStyle/>
          <a:p>
            <a:r>
              <a:rPr lang="en-AU" dirty="0" smtClean="0"/>
              <a:t>Behaviours/Reputation</a:t>
            </a:r>
            <a:endParaRPr lang="en-AU" dirty="0"/>
          </a:p>
        </p:txBody>
      </p:sp>
      <p:sp>
        <p:nvSpPr>
          <p:cNvPr id="16" name="TextBox 15"/>
          <p:cNvSpPr txBox="1"/>
          <p:nvPr/>
        </p:nvSpPr>
        <p:spPr>
          <a:xfrm>
            <a:off x="3071802" y="4714884"/>
            <a:ext cx="2467342" cy="369332"/>
          </a:xfrm>
          <a:prstGeom prst="rect">
            <a:avLst/>
          </a:prstGeom>
          <a:noFill/>
        </p:spPr>
        <p:txBody>
          <a:bodyPr wrap="none" rtlCol="0">
            <a:spAutoFit/>
          </a:bodyPr>
          <a:lstStyle/>
          <a:p>
            <a:r>
              <a:rPr lang="en-AU" dirty="0" smtClean="0"/>
              <a:t>And defines </a:t>
            </a:r>
            <a:r>
              <a:rPr lang="en-AU" u="sng" dirty="0" smtClean="0"/>
              <a:t>Existence</a:t>
            </a:r>
            <a:endParaRPr lang="en-AU" u="sng" dirty="0"/>
          </a:p>
        </p:txBody>
      </p:sp>
      <p:sp>
        <p:nvSpPr>
          <p:cNvPr id="17" name="TextBox 16"/>
          <p:cNvSpPr txBox="1"/>
          <p:nvPr/>
        </p:nvSpPr>
        <p:spPr>
          <a:xfrm>
            <a:off x="3929058" y="1142984"/>
            <a:ext cx="1274708" cy="369332"/>
          </a:xfrm>
          <a:prstGeom prst="rect">
            <a:avLst/>
          </a:prstGeom>
          <a:noFill/>
        </p:spPr>
        <p:txBody>
          <a:bodyPr wrap="none" rtlCol="0">
            <a:spAutoFit/>
          </a:bodyPr>
          <a:lstStyle/>
          <a:p>
            <a:r>
              <a:rPr lang="en-AU" dirty="0" smtClean="0"/>
              <a:t>An Identity</a:t>
            </a:r>
            <a:endParaRPr lang="en-AU" dirty="0"/>
          </a:p>
        </p:txBody>
      </p:sp>
      <p:sp>
        <p:nvSpPr>
          <p:cNvPr id="20" name="TextBox 19"/>
          <p:cNvSpPr txBox="1"/>
          <p:nvPr/>
        </p:nvSpPr>
        <p:spPr>
          <a:xfrm>
            <a:off x="3000364" y="1571612"/>
            <a:ext cx="659155" cy="369332"/>
          </a:xfrm>
          <a:prstGeom prst="rect">
            <a:avLst/>
          </a:prstGeom>
          <a:noFill/>
        </p:spPr>
        <p:txBody>
          <a:bodyPr wrap="none" rtlCol="0">
            <a:spAutoFit/>
          </a:bodyPr>
          <a:lstStyle/>
          <a:p>
            <a:r>
              <a:rPr lang="en-AU" dirty="0" smtClean="0"/>
              <a:t>Birth</a:t>
            </a:r>
            <a:endParaRPr lang="en-AU" dirty="0"/>
          </a:p>
        </p:txBody>
      </p:sp>
      <p:sp>
        <p:nvSpPr>
          <p:cNvPr id="21" name="TextBox 20"/>
          <p:cNvSpPr txBox="1"/>
          <p:nvPr/>
        </p:nvSpPr>
        <p:spPr>
          <a:xfrm>
            <a:off x="2571736" y="5643578"/>
            <a:ext cx="3454792" cy="369332"/>
          </a:xfrm>
          <a:prstGeom prst="rect">
            <a:avLst/>
          </a:prstGeom>
          <a:noFill/>
        </p:spPr>
        <p:txBody>
          <a:bodyPr wrap="none" rtlCol="0">
            <a:spAutoFit/>
          </a:bodyPr>
          <a:lstStyle/>
          <a:p>
            <a:r>
              <a:rPr lang="en-AU" dirty="0" smtClean="0"/>
              <a:t>And thus </a:t>
            </a:r>
            <a:r>
              <a:rPr lang="en-AU" u="sng" dirty="0" smtClean="0"/>
              <a:t>Memory and Memorial</a:t>
            </a:r>
            <a:endParaRPr lang="en-AU" u="sng" dirty="0"/>
          </a:p>
        </p:txBody>
      </p:sp>
      <p:sp>
        <p:nvSpPr>
          <p:cNvPr id="22" name="TextBox 21"/>
          <p:cNvSpPr txBox="1"/>
          <p:nvPr/>
        </p:nvSpPr>
        <p:spPr>
          <a:xfrm>
            <a:off x="4143372" y="857232"/>
            <a:ext cx="954172" cy="369332"/>
          </a:xfrm>
          <a:prstGeom prst="rect">
            <a:avLst/>
          </a:prstGeom>
          <a:noFill/>
        </p:spPr>
        <p:txBody>
          <a:bodyPr wrap="none" rtlCol="0">
            <a:spAutoFit/>
          </a:bodyPr>
          <a:lstStyle/>
          <a:p>
            <a:r>
              <a:rPr lang="en-AU" u="sng" dirty="0" smtClean="0"/>
              <a:t>A Label</a:t>
            </a:r>
            <a:endParaRPr lang="en-AU" u="sng" dirty="0"/>
          </a:p>
        </p:txBody>
      </p:sp>
      <p:cxnSp>
        <p:nvCxnSpPr>
          <p:cNvPr id="31" name="Straight Connector 30"/>
          <p:cNvCxnSpPr/>
          <p:nvPr/>
        </p:nvCxnSpPr>
        <p:spPr>
          <a:xfrm>
            <a:off x="571472" y="3714752"/>
            <a:ext cx="80010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4429918" y="5428470"/>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Freeform 57"/>
          <p:cNvSpPr/>
          <p:nvPr/>
        </p:nvSpPr>
        <p:spPr>
          <a:xfrm>
            <a:off x="-142908" y="1142984"/>
            <a:ext cx="4143404" cy="2280356"/>
          </a:xfrm>
          <a:custGeom>
            <a:avLst/>
            <a:gdLst>
              <a:gd name="connsiteX0" fmla="*/ 1480726 w 3998148"/>
              <a:gd name="connsiteY0" fmla="*/ 2280356 h 2280356"/>
              <a:gd name="connsiteX1" fmla="*/ 419570 w 3998148"/>
              <a:gd name="connsiteY1" fmla="*/ 1614311 h 2280356"/>
              <a:gd name="connsiteX2" fmla="*/ 3998148 w 3998148"/>
              <a:gd name="connsiteY2" fmla="*/ 0 h 2280356"/>
            </a:gdLst>
            <a:ahLst/>
            <a:cxnLst>
              <a:cxn ang="0">
                <a:pos x="connsiteX0" y="connsiteY0"/>
              </a:cxn>
              <a:cxn ang="0">
                <a:pos x="connsiteX1" y="connsiteY1"/>
              </a:cxn>
              <a:cxn ang="0">
                <a:pos x="connsiteX2" y="connsiteY2"/>
              </a:cxn>
            </a:cxnLst>
            <a:rect l="l" t="t" r="r" b="b"/>
            <a:pathLst>
              <a:path w="3998148" h="2280356">
                <a:moveTo>
                  <a:pt x="1480726" y="2280356"/>
                </a:moveTo>
                <a:cubicBezTo>
                  <a:pt x="740363" y="2137363"/>
                  <a:pt x="0" y="1994370"/>
                  <a:pt x="419570" y="1614311"/>
                </a:cubicBezTo>
                <a:cubicBezTo>
                  <a:pt x="839140" y="1234252"/>
                  <a:pt x="2418644" y="617126"/>
                  <a:pt x="3998148" y="0"/>
                </a:cubicBezTo>
              </a:path>
            </a:pathLst>
          </a:cu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9" name="Freeform 58"/>
          <p:cNvSpPr/>
          <p:nvPr/>
        </p:nvSpPr>
        <p:spPr>
          <a:xfrm flipH="1">
            <a:off x="5152996" y="1142984"/>
            <a:ext cx="3991004" cy="2286016"/>
          </a:xfrm>
          <a:custGeom>
            <a:avLst/>
            <a:gdLst>
              <a:gd name="connsiteX0" fmla="*/ 1480726 w 3998148"/>
              <a:gd name="connsiteY0" fmla="*/ 2280356 h 2280356"/>
              <a:gd name="connsiteX1" fmla="*/ 419570 w 3998148"/>
              <a:gd name="connsiteY1" fmla="*/ 1614311 h 2280356"/>
              <a:gd name="connsiteX2" fmla="*/ 3998148 w 3998148"/>
              <a:gd name="connsiteY2" fmla="*/ 0 h 2280356"/>
            </a:gdLst>
            <a:ahLst/>
            <a:cxnLst>
              <a:cxn ang="0">
                <a:pos x="connsiteX0" y="connsiteY0"/>
              </a:cxn>
              <a:cxn ang="0">
                <a:pos x="connsiteX1" y="connsiteY1"/>
              </a:cxn>
              <a:cxn ang="0">
                <a:pos x="connsiteX2" y="connsiteY2"/>
              </a:cxn>
            </a:cxnLst>
            <a:rect l="l" t="t" r="r" b="b"/>
            <a:pathLst>
              <a:path w="3998148" h="2280356">
                <a:moveTo>
                  <a:pt x="1480726" y="2280356"/>
                </a:moveTo>
                <a:cubicBezTo>
                  <a:pt x="740363" y="2137363"/>
                  <a:pt x="0" y="1994370"/>
                  <a:pt x="419570" y="1614311"/>
                </a:cubicBezTo>
                <a:cubicBezTo>
                  <a:pt x="839140" y="1234252"/>
                  <a:pt x="2418644" y="617126"/>
                  <a:pt x="3998148" y="0"/>
                </a:cubicBezTo>
              </a:path>
            </a:pathLst>
          </a:cu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2" name="TextBox 61"/>
          <p:cNvSpPr txBox="1"/>
          <p:nvPr/>
        </p:nvSpPr>
        <p:spPr>
          <a:xfrm>
            <a:off x="3286116" y="4000504"/>
            <a:ext cx="2492990" cy="369332"/>
          </a:xfrm>
          <a:prstGeom prst="rect">
            <a:avLst/>
          </a:prstGeom>
          <a:noFill/>
        </p:spPr>
        <p:txBody>
          <a:bodyPr wrap="none" rtlCol="0">
            <a:spAutoFit/>
          </a:bodyPr>
          <a:lstStyle/>
          <a:p>
            <a:r>
              <a:rPr lang="en-AU" dirty="0" smtClean="0"/>
              <a:t>This makes </a:t>
            </a:r>
            <a:r>
              <a:rPr lang="en-AU" u="sng" dirty="0" smtClean="0"/>
              <a:t>an Identity</a:t>
            </a:r>
            <a:endParaRPr lang="en-AU" u="sng" dirty="0"/>
          </a:p>
        </p:txBody>
      </p:sp>
      <p:cxnSp>
        <p:nvCxnSpPr>
          <p:cNvPr id="63" name="Straight Arrow Connector 62"/>
          <p:cNvCxnSpPr/>
          <p:nvPr/>
        </p:nvCxnSpPr>
        <p:spPr>
          <a:xfrm rot="5400000">
            <a:off x="4429918" y="457121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642918"/>
            <a:ext cx="6643734" cy="4801314"/>
          </a:xfrm>
          <a:prstGeom prst="rect">
            <a:avLst/>
          </a:prstGeom>
        </p:spPr>
        <p:txBody>
          <a:bodyPr wrap="square">
            <a:spAutoFit/>
          </a:bodyPr>
          <a:lstStyle/>
          <a:p>
            <a:r>
              <a:rPr lang="en-AU" b="1" dirty="0" smtClean="0"/>
              <a:t>What are Names Biblically?</a:t>
            </a:r>
          </a:p>
          <a:p>
            <a:r>
              <a:rPr lang="en-AU" b="1" dirty="0" smtClean="0"/>
              <a:t>They way they work</a:t>
            </a:r>
          </a:p>
          <a:p>
            <a:r>
              <a:rPr lang="en-AU" b="1" dirty="0" smtClean="0"/>
              <a:t>The name of God</a:t>
            </a:r>
          </a:p>
          <a:p>
            <a:r>
              <a:rPr lang="en-AU" b="1" dirty="0" smtClean="0"/>
              <a:t>The names of Sarah and Abram</a:t>
            </a:r>
          </a:p>
          <a:p>
            <a:r>
              <a:rPr lang="en-AU" b="1" dirty="0" smtClean="0"/>
              <a:t>The name of Jesus</a:t>
            </a:r>
          </a:p>
          <a:p>
            <a:r>
              <a:rPr lang="en-AU" b="1" dirty="0" smtClean="0"/>
              <a:t>The new name</a:t>
            </a:r>
          </a:p>
          <a:p>
            <a:r>
              <a:rPr lang="en-AU" b="1" dirty="0" smtClean="0"/>
              <a:t>Confessing and denying the name</a:t>
            </a:r>
          </a:p>
          <a:p>
            <a:r>
              <a:rPr lang="en-AU" b="1" dirty="0" smtClean="0"/>
              <a:t>Bear the name</a:t>
            </a:r>
          </a:p>
          <a:p>
            <a:endParaRPr lang="en-AU" b="1" dirty="0" smtClean="0"/>
          </a:p>
          <a:p>
            <a:r>
              <a:rPr lang="en-AU" b="1" dirty="0" smtClean="0"/>
              <a:t>The Shem – The name thereof</a:t>
            </a:r>
          </a:p>
          <a:p>
            <a:endParaRPr lang="en-AU" b="1" dirty="0" smtClean="0"/>
          </a:p>
          <a:p>
            <a:r>
              <a:rPr lang="en-AU" b="1" dirty="0" smtClean="0"/>
              <a:t>Change the name of Abram/</a:t>
            </a:r>
            <a:r>
              <a:rPr lang="en-AU" b="1" dirty="0" err="1" smtClean="0"/>
              <a:t>Sarai</a:t>
            </a:r>
            <a:endParaRPr lang="en-AU" b="1" dirty="0" smtClean="0"/>
          </a:p>
          <a:p>
            <a:endParaRPr lang="en-AU" b="1" dirty="0" smtClean="0"/>
          </a:p>
          <a:p>
            <a:r>
              <a:rPr lang="en-AU" b="1" dirty="0" smtClean="0"/>
              <a:t>Name Changes</a:t>
            </a:r>
          </a:p>
          <a:p>
            <a:r>
              <a:rPr lang="en-AU" b="1" dirty="0" smtClean="0"/>
              <a:t>Giving of Names</a:t>
            </a:r>
          </a:p>
          <a:p>
            <a:endParaRPr lang="en-AU" b="1" dirty="0" smtClean="0"/>
          </a:p>
          <a:p>
            <a:endParaRPr lang="en-AU"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miley Face 6"/>
          <p:cNvSpPr/>
          <p:nvPr/>
        </p:nvSpPr>
        <p:spPr>
          <a:xfrm>
            <a:off x="6357950" y="2237424"/>
            <a:ext cx="2500330" cy="2357454"/>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428596" y="1285860"/>
            <a:ext cx="2928958" cy="4247317"/>
          </a:xfrm>
          <a:prstGeom prst="rect">
            <a:avLst/>
          </a:prstGeom>
        </p:spPr>
        <p:txBody>
          <a:bodyPr wrap="square">
            <a:spAutoFit/>
          </a:bodyPr>
          <a:lstStyle/>
          <a:p>
            <a:r>
              <a:rPr lang="en-AU" b="1" dirty="0" smtClean="0"/>
              <a:t>The Enemies:</a:t>
            </a:r>
          </a:p>
          <a:p>
            <a:endParaRPr lang="en-AU" b="1" dirty="0" smtClean="0"/>
          </a:p>
          <a:p>
            <a:r>
              <a:rPr lang="en-AU" dirty="0" smtClean="0"/>
              <a:t>Egypt</a:t>
            </a:r>
          </a:p>
          <a:p>
            <a:endParaRPr lang="en-AU" dirty="0" smtClean="0"/>
          </a:p>
          <a:p>
            <a:r>
              <a:rPr lang="en-AU" dirty="0" smtClean="0"/>
              <a:t>The Nations of Canaan</a:t>
            </a:r>
          </a:p>
          <a:p>
            <a:endParaRPr lang="en-AU" dirty="0" smtClean="0"/>
          </a:p>
          <a:p>
            <a:r>
              <a:rPr lang="en-AU" dirty="0" smtClean="0"/>
              <a:t>The Philistines</a:t>
            </a:r>
          </a:p>
          <a:p>
            <a:endParaRPr lang="en-AU" dirty="0" smtClean="0"/>
          </a:p>
          <a:p>
            <a:r>
              <a:rPr lang="en-AU" dirty="0" smtClean="0"/>
              <a:t>The Assyrians</a:t>
            </a:r>
          </a:p>
          <a:p>
            <a:endParaRPr lang="en-AU" dirty="0" smtClean="0"/>
          </a:p>
          <a:p>
            <a:r>
              <a:rPr lang="en-AU" dirty="0" smtClean="0"/>
              <a:t>The Babylonians</a:t>
            </a:r>
          </a:p>
          <a:p>
            <a:endParaRPr lang="en-AU" dirty="0" smtClean="0"/>
          </a:p>
          <a:p>
            <a:r>
              <a:rPr lang="en-AU" dirty="0" smtClean="0"/>
              <a:t>Edom</a:t>
            </a:r>
          </a:p>
          <a:p>
            <a:endParaRPr lang="en-AU" dirty="0" smtClean="0"/>
          </a:p>
          <a:p>
            <a:endParaRPr lang="en-AU" dirty="0" smtClean="0"/>
          </a:p>
        </p:txBody>
      </p:sp>
      <p:sp>
        <p:nvSpPr>
          <p:cNvPr id="3" name="Right Brace 2"/>
          <p:cNvSpPr/>
          <p:nvPr/>
        </p:nvSpPr>
        <p:spPr>
          <a:xfrm>
            <a:off x="2786050" y="1214422"/>
            <a:ext cx="500066" cy="4572032"/>
          </a:xfrm>
          <a:prstGeom prst="rightBrace">
            <a:avLst>
              <a:gd name="adj1" fmla="val 8333"/>
              <a:gd name="adj2" fmla="val 186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 name="Rectangle 4"/>
          <p:cNvSpPr/>
          <p:nvPr/>
        </p:nvSpPr>
        <p:spPr>
          <a:xfrm>
            <a:off x="3786182" y="1785926"/>
            <a:ext cx="2214578" cy="1754326"/>
          </a:xfrm>
          <a:prstGeom prst="rect">
            <a:avLst/>
          </a:prstGeom>
        </p:spPr>
        <p:txBody>
          <a:bodyPr wrap="square">
            <a:spAutoFit/>
          </a:bodyPr>
          <a:lstStyle/>
          <a:p>
            <a:pPr algn="ctr"/>
            <a:r>
              <a:rPr lang="en-AU" b="1" dirty="0" smtClean="0"/>
              <a:t>These all become Typological of the </a:t>
            </a:r>
          </a:p>
          <a:p>
            <a:pPr algn="ctr"/>
            <a:r>
              <a:rPr lang="en-AU" b="1" dirty="0" smtClean="0"/>
              <a:t>ONE</a:t>
            </a:r>
            <a:br>
              <a:rPr lang="en-AU" b="1" dirty="0" smtClean="0"/>
            </a:br>
            <a:r>
              <a:rPr lang="en-AU" b="1" dirty="0" smtClean="0"/>
              <a:t>Enemy</a:t>
            </a:r>
            <a:endParaRPr lang="en-AU" dirty="0" smtClean="0"/>
          </a:p>
          <a:p>
            <a:endParaRPr lang="en-AU" dirty="0" smtClean="0"/>
          </a:p>
          <a:p>
            <a:endParaRPr lang="en-AU" dirty="0" smtClean="0"/>
          </a:p>
        </p:txBody>
      </p:sp>
      <p:sp>
        <p:nvSpPr>
          <p:cNvPr id="8" name="Oval 7"/>
          <p:cNvSpPr/>
          <p:nvPr/>
        </p:nvSpPr>
        <p:spPr>
          <a:xfrm>
            <a:off x="7215206" y="2308862"/>
            <a:ext cx="785818" cy="428628"/>
          </a:xfrm>
          <a:prstGeom prst="ellipse">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Curved Connector 9"/>
          <p:cNvCxnSpPr>
            <a:endCxn id="8" idx="1"/>
          </p:cNvCxnSpPr>
          <p:nvPr/>
        </p:nvCxnSpPr>
        <p:spPr>
          <a:xfrm flipV="1">
            <a:off x="5643570" y="2371633"/>
            <a:ext cx="1686716" cy="437295"/>
          </a:xfrm>
          <a:prstGeom prst="curvedConnector4">
            <a:avLst>
              <a:gd name="adj1" fmla="val 46589"/>
              <a:gd name="adj2" fmla="val 16663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572264" y="1165854"/>
            <a:ext cx="2214578" cy="923330"/>
          </a:xfrm>
          <a:prstGeom prst="rect">
            <a:avLst/>
          </a:prstGeom>
        </p:spPr>
        <p:txBody>
          <a:bodyPr wrap="square">
            <a:spAutoFit/>
          </a:bodyPr>
          <a:lstStyle/>
          <a:p>
            <a:pPr algn="ctr"/>
            <a:r>
              <a:rPr lang="en-AU" b="1" dirty="0" smtClean="0"/>
              <a:t>And the Field of Conflict is the </a:t>
            </a:r>
          </a:p>
          <a:p>
            <a:pPr algn="ctr"/>
            <a:r>
              <a:rPr lang="en-AU" b="1" dirty="0" smtClean="0"/>
              <a:t>Human Mind</a:t>
            </a:r>
            <a:endParaRPr lang="en-AU" dirty="0" smtClean="0"/>
          </a:p>
        </p:txBody>
      </p:sp>
      <p:sp>
        <p:nvSpPr>
          <p:cNvPr id="17" name="Rectangle 16"/>
          <p:cNvSpPr/>
          <p:nvPr/>
        </p:nvSpPr>
        <p:spPr>
          <a:xfrm>
            <a:off x="3571868" y="3214686"/>
            <a:ext cx="2214578" cy="2585323"/>
          </a:xfrm>
          <a:prstGeom prst="rect">
            <a:avLst/>
          </a:prstGeom>
        </p:spPr>
        <p:txBody>
          <a:bodyPr wrap="square">
            <a:spAutoFit/>
          </a:bodyPr>
          <a:lstStyle/>
          <a:p>
            <a:pPr algn="ctr"/>
            <a:r>
              <a:rPr lang="en-AU" b="1" dirty="0" smtClean="0"/>
              <a:t>So the Mind and its various aspects will be represented by</a:t>
            </a:r>
          </a:p>
          <a:p>
            <a:pPr algn="ctr"/>
            <a:r>
              <a:rPr lang="en-AU" b="1" dirty="0" smtClean="0"/>
              <a:t>Cities, Peoples, </a:t>
            </a:r>
          </a:p>
          <a:p>
            <a:pPr algn="ctr"/>
            <a:r>
              <a:rPr lang="en-AU" b="1" dirty="0" smtClean="0"/>
              <a:t>Individuals,</a:t>
            </a:r>
          </a:p>
          <a:p>
            <a:pPr algn="ctr"/>
            <a:r>
              <a:rPr lang="en-AU" b="1" dirty="0" smtClean="0"/>
              <a:t>Gods/idols (who represent their people)</a:t>
            </a:r>
            <a:endParaRPr lang="en-AU" dirty="0" smtClean="0"/>
          </a:p>
        </p:txBody>
      </p:sp>
      <p:sp>
        <p:nvSpPr>
          <p:cNvPr id="18" name="Rectangle 17"/>
          <p:cNvSpPr/>
          <p:nvPr/>
        </p:nvSpPr>
        <p:spPr>
          <a:xfrm>
            <a:off x="6000760" y="5237820"/>
            <a:ext cx="2928958" cy="1477328"/>
          </a:xfrm>
          <a:prstGeom prst="rect">
            <a:avLst/>
          </a:prstGeom>
        </p:spPr>
        <p:txBody>
          <a:bodyPr wrap="square">
            <a:spAutoFit/>
          </a:bodyPr>
          <a:lstStyle/>
          <a:p>
            <a:pPr algn="ctr"/>
            <a:r>
              <a:rPr lang="en-AU" b="1" dirty="0" smtClean="0"/>
              <a:t>So WE will variously be styled</a:t>
            </a:r>
            <a:br>
              <a:rPr lang="en-AU" b="1" dirty="0" smtClean="0"/>
            </a:br>
            <a:r>
              <a:rPr lang="en-AU" b="1" dirty="0" smtClean="0"/>
              <a:t>“In bondage”</a:t>
            </a:r>
          </a:p>
          <a:p>
            <a:pPr algn="ctr"/>
            <a:r>
              <a:rPr lang="en-AU" b="1" dirty="0" smtClean="0"/>
              <a:t>“In captivity”</a:t>
            </a:r>
          </a:p>
          <a:p>
            <a:pPr algn="ctr"/>
            <a:endParaRPr lang="en-AU" dirty="0" smtClean="0"/>
          </a:p>
        </p:txBody>
      </p:sp>
      <p:sp>
        <p:nvSpPr>
          <p:cNvPr id="19" name="TextBox 18"/>
          <p:cNvSpPr txBox="1"/>
          <p:nvPr/>
        </p:nvSpPr>
        <p:spPr>
          <a:xfrm>
            <a:off x="428596" y="142852"/>
            <a:ext cx="6596678" cy="369332"/>
          </a:xfrm>
          <a:prstGeom prst="rect">
            <a:avLst/>
          </a:prstGeom>
          <a:noFill/>
        </p:spPr>
        <p:txBody>
          <a:bodyPr wrap="none" rtlCol="0">
            <a:spAutoFit/>
          </a:bodyPr>
          <a:lstStyle/>
          <a:p>
            <a:r>
              <a:rPr lang="en-AU" dirty="0" smtClean="0"/>
              <a:t>Understanding the Grand Schematic of the Salvation................</a:t>
            </a:r>
            <a:endParaRPr lang="en-AU" dirty="0"/>
          </a:p>
        </p:txBody>
      </p:sp>
      <p:sp>
        <p:nvSpPr>
          <p:cNvPr id="12" name="Rectangle 11"/>
          <p:cNvSpPr/>
          <p:nvPr/>
        </p:nvSpPr>
        <p:spPr>
          <a:xfrm>
            <a:off x="357158" y="571480"/>
            <a:ext cx="7929618" cy="369332"/>
          </a:xfrm>
          <a:prstGeom prst="rect">
            <a:avLst/>
          </a:prstGeom>
        </p:spPr>
        <p:txBody>
          <a:bodyPr wrap="square">
            <a:spAutoFit/>
          </a:bodyPr>
          <a:lstStyle/>
          <a:p>
            <a:pPr algn="ctr"/>
            <a:r>
              <a:rPr lang="en-AU" b="1" dirty="0" smtClean="0"/>
              <a:t>The Enemy is “The Serpent” which is the Carnal Mind which is Death</a:t>
            </a:r>
            <a:endParaRPr lang="en-AU"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miley Face 6"/>
          <p:cNvSpPr/>
          <p:nvPr/>
        </p:nvSpPr>
        <p:spPr>
          <a:xfrm>
            <a:off x="6357950" y="2237424"/>
            <a:ext cx="2500330" cy="2357454"/>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785786" y="714356"/>
            <a:ext cx="2928958" cy="5078313"/>
          </a:xfrm>
          <a:prstGeom prst="rect">
            <a:avLst/>
          </a:prstGeom>
        </p:spPr>
        <p:txBody>
          <a:bodyPr wrap="square">
            <a:spAutoFit/>
          </a:bodyPr>
          <a:lstStyle/>
          <a:p>
            <a:r>
              <a:rPr lang="en-AU" b="1" dirty="0" smtClean="0"/>
              <a:t>The Saviours:</a:t>
            </a:r>
          </a:p>
          <a:p>
            <a:endParaRPr lang="en-AU" b="1" dirty="0" smtClean="0"/>
          </a:p>
          <a:p>
            <a:r>
              <a:rPr lang="en-AU" dirty="0" smtClean="0"/>
              <a:t>Egypt - Moses</a:t>
            </a:r>
          </a:p>
          <a:p>
            <a:endParaRPr lang="en-AU" dirty="0" smtClean="0"/>
          </a:p>
          <a:p>
            <a:r>
              <a:rPr lang="en-AU" dirty="0" smtClean="0"/>
              <a:t>The Nations of Canaan</a:t>
            </a:r>
          </a:p>
          <a:p>
            <a:r>
              <a:rPr lang="en-AU" dirty="0" smtClean="0"/>
              <a:t>Joshua</a:t>
            </a:r>
          </a:p>
          <a:p>
            <a:endParaRPr lang="en-AU" dirty="0" smtClean="0"/>
          </a:p>
          <a:p>
            <a:r>
              <a:rPr lang="en-AU" dirty="0" smtClean="0"/>
              <a:t>The Philistines</a:t>
            </a:r>
          </a:p>
          <a:p>
            <a:r>
              <a:rPr lang="en-AU" dirty="0" smtClean="0"/>
              <a:t>David (Saul)</a:t>
            </a:r>
          </a:p>
          <a:p>
            <a:endParaRPr lang="en-AU" dirty="0" smtClean="0"/>
          </a:p>
          <a:p>
            <a:r>
              <a:rPr lang="en-AU" dirty="0" smtClean="0"/>
              <a:t>The Assyrians</a:t>
            </a:r>
          </a:p>
          <a:p>
            <a:r>
              <a:rPr lang="en-AU" dirty="0" smtClean="0"/>
              <a:t>The Lion of Judah</a:t>
            </a:r>
          </a:p>
          <a:p>
            <a:endParaRPr lang="en-AU" dirty="0" smtClean="0"/>
          </a:p>
          <a:p>
            <a:r>
              <a:rPr lang="en-AU" dirty="0" smtClean="0"/>
              <a:t>The Babylonians</a:t>
            </a:r>
          </a:p>
          <a:p>
            <a:r>
              <a:rPr lang="en-AU" dirty="0" smtClean="0"/>
              <a:t>The Lion of Judah</a:t>
            </a:r>
          </a:p>
          <a:p>
            <a:endParaRPr lang="en-AU" dirty="0" smtClean="0"/>
          </a:p>
          <a:p>
            <a:r>
              <a:rPr lang="en-AU" dirty="0" smtClean="0"/>
              <a:t>Edom</a:t>
            </a:r>
          </a:p>
          <a:p>
            <a:r>
              <a:rPr lang="en-AU" dirty="0" smtClean="0"/>
              <a:t>Jacob</a:t>
            </a:r>
          </a:p>
        </p:txBody>
      </p:sp>
      <p:sp>
        <p:nvSpPr>
          <p:cNvPr id="3" name="Right Brace 2"/>
          <p:cNvSpPr/>
          <p:nvPr/>
        </p:nvSpPr>
        <p:spPr>
          <a:xfrm>
            <a:off x="3143240" y="951540"/>
            <a:ext cx="500066" cy="4572032"/>
          </a:xfrm>
          <a:prstGeom prst="rightBrace">
            <a:avLst>
              <a:gd name="adj1" fmla="val 8333"/>
              <a:gd name="adj2" fmla="val 186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 name="Rectangle 4"/>
          <p:cNvSpPr/>
          <p:nvPr/>
        </p:nvSpPr>
        <p:spPr>
          <a:xfrm>
            <a:off x="3786182" y="1165854"/>
            <a:ext cx="2214578" cy="1754326"/>
          </a:xfrm>
          <a:prstGeom prst="rect">
            <a:avLst/>
          </a:prstGeom>
        </p:spPr>
        <p:txBody>
          <a:bodyPr wrap="square">
            <a:spAutoFit/>
          </a:bodyPr>
          <a:lstStyle/>
          <a:p>
            <a:pPr algn="ctr"/>
            <a:r>
              <a:rPr lang="en-AU" b="1" dirty="0" smtClean="0"/>
              <a:t>These all become Typological of the </a:t>
            </a:r>
          </a:p>
          <a:p>
            <a:pPr algn="ctr"/>
            <a:r>
              <a:rPr lang="en-AU" b="1" dirty="0" smtClean="0"/>
              <a:t>ONE</a:t>
            </a:r>
            <a:br>
              <a:rPr lang="en-AU" b="1" dirty="0" smtClean="0"/>
            </a:br>
            <a:r>
              <a:rPr lang="en-AU" b="1" dirty="0" smtClean="0"/>
              <a:t>Enemy</a:t>
            </a:r>
            <a:endParaRPr lang="en-AU" dirty="0" smtClean="0"/>
          </a:p>
          <a:p>
            <a:endParaRPr lang="en-AU" dirty="0" smtClean="0"/>
          </a:p>
          <a:p>
            <a:endParaRPr lang="en-AU" dirty="0" smtClean="0"/>
          </a:p>
        </p:txBody>
      </p:sp>
      <p:sp>
        <p:nvSpPr>
          <p:cNvPr id="8" name="Oval 7"/>
          <p:cNvSpPr/>
          <p:nvPr/>
        </p:nvSpPr>
        <p:spPr>
          <a:xfrm>
            <a:off x="7215206" y="2308862"/>
            <a:ext cx="785818" cy="428628"/>
          </a:xfrm>
          <a:prstGeom prst="ellipse">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Curved Connector 9"/>
          <p:cNvCxnSpPr>
            <a:endCxn id="8" idx="1"/>
          </p:cNvCxnSpPr>
          <p:nvPr/>
        </p:nvCxnSpPr>
        <p:spPr>
          <a:xfrm flipV="1">
            <a:off x="5643570" y="2371633"/>
            <a:ext cx="1686716" cy="437295"/>
          </a:xfrm>
          <a:prstGeom prst="curvedConnector4">
            <a:avLst>
              <a:gd name="adj1" fmla="val 46589"/>
              <a:gd name="adj2" fmla="val 16663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572264" y="1165854"/>
            <a:ext cx="2214578" cy="923330"/>
          </a:xfrm>
          <a:prstGeom prst="rect">
            <a:avLst/>
          </a:prstGeom>
        </p:spPr>
        <p:txBody>
          <a:bodyPr wrap="square">
            <a:spAutoFit/>
          </a:bodyPr>
          <a:lstStyle/>
          <a:p>
            <a:pPr algn="ctr"/>
            <a:r>
              <a:rPr lang="en-AU" b="1" dirty="0" smtClean="0"/>
              <a:t>And the Field of Conflict is the </a:t>
            </a:r>
          </a:p>
          <a:p>
            <a:pPr algn="ctr"/>
            <a:r>
              <a:rPr lang="en-AU" b="1" dirty="0" smtClean="0"/>
              <a:t>Human Mind</a:t>
            </a:r>
            <a:endParaRPr lang="en-AU" dirty="0" smtClean="0"/>
          </a:p>
        </p:txBody>
      </p:sp>
      <p:sp>
        <p:nvSpPr>
          <p:cNvPr id="17" name="Rectangle 16"/>
          <p:cNvSpPr/>
          <p:nvPr/>
        </p:nvSpPr>
        <p:spPr>
          <a:xfrm>
            <a:off x="3643306" y="2857496"/>
            <a:ext cx="2214578" cy="2585323"/>
          </a:xfrm>
          <a:prstGeom prst="rect">
            <a:avLst/>
          </a:prstGeom>
        </p:spPr>
        <p:txBody>
          <a:bodyPr wrap="square">
            <a:spAutoFit/>
          </a:bodyPr>
          <a:lstStyle/>
          <a:p>
            <a:pPr algn="ctr"/>
            <a:r>
              <a:rPr lang="en-AU" b="1" dirty="0" smtClean="0"/>
              <a:t>So the Mind and its various aspects will be represented by</a:t>
            </a:r>
          </a:p>
          <a:p>
            <a:pPr algn="ctr"/>
            <a:r>
              <a:rPr lang="en-AU" b="1" dirty="0" smtClean="0"/>
              <a:t>Cities, Peoples, </a:t>
            </a:r>
          </a:p>
          <a:p>
            <a:pPr algn="ctr"/>
            <a:r>
              <a:rPr lang="en-AU" b="1" dirty="0" smtClean="0"/>
              <a:t>Individuals,</a:t>
            </a:r>
          </a:p>
          <a:p>
            <a:pPr algn="ctr"/>
            <a:r>
              <a:rPr lang="en-AU" b="1" dirty="0" smtClean="0"/>
              <a:t>Gods/idols (who represent their people)</a:t>
            </a:r>
            <a:endParaRPr lang="en-AU" dirty="0" smtClean="0"/>
          </a:p>
        </p:txBody>
      </p:sp>
      <p:sp>
        <p:nvSpPr>
          <p:cNvPr id="18" name="Rectangle 17"/>
          <p:cNvSpPr/>
          <p:nvPr/>
        </p:nvSpPr>
        <p:spPr>
          <a:xfrm>
            <a:off x="6000760" y="5237820"/>
            <a:ext cx="2928958" cy="1477328"/>
          </a:xfrm>
          <a:prstGeom prst="rect">
            <a:avLst/>
          </a:prstGeom>
        </p:spPr>
        <p:txBody>
          <a:bodyPr wrap="square">
            <a:spAutoFit/>
          </a:bodyPr>
          <a:lstStyle/>
          <a:p>
            <a:pPr algn="ctr"/>
            <a:r>
              <a:rPr lang="en-AU" b="1" dirty="0" smtClean="0"/>
              <a:t>So WE will variously be styled</a:t>
            </a:r>
            <a:br>
              <a:rPr lang="en-AU" b="1" dirty="0" smtClean="0"/>
            </a:br>
            <a:r>
              <a:rPr lang="en-AU" b="1" dirty="0" smtClean="0"/>
              <a:t>“In bondage”</a:t>
            </a:r>
          </a:p>
          <a:p>
            <a:pPr algn="ctr"/>
            <a:r>
              <a:rPr lang="en-AU" b="1" dirty="0" smtClean="0"/>
              <a:t>“In captivity”</a:t>
            </a:r>
          </a:p>
          <a:p>
            <a:pPr algn="ctr"/>
            <a:endParaRPr lang="en-AU" dirty="0" smtClean="0"/>
          </a:p>
        </p:txBody>
      </p:sp>
      <p:sp>
        <p:nvSpPr>
          <p:cNvPr id="19" name="TextBox 18"/>
          <p:cNvSpPr txBox="1"/>
          <p:nvPr/>
        </p:nvSpPr>
        <p:spPr>
          <a:xfrm>
            <a:off x="428596" y="142852"/>
            <a:ext cx="6596678" cy="369332"/>
          </a:xfrm>
          <a:prstGeom prst="rect">
            <a:avLst/>
          </a:prstGeom>
          <a:noFill/>
        </p:spPr>
        <p:txBody>
          <a:bodyPr wrap="none" rtlCol="0">
            <a:spAutoFit/>
          </a:bodyPr>
          <a:lstStyle/>
          <a:p>
            <a:r>
              <a:rPr lang="en-AU" dirty="0" smtClean="0"/>
              <a:t>Understanding the Grand Schematic of the Salvation................</a:t>
            </a:r>
            <a:endParaRPr lang="en-A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miley Face 6"/>
          <p:cNvSpPr/>
          <p:nvPr/>
        </p:nvSpPr>
        <p:spPr>
          <a:xfrm>
            <a:off x="6357950" y="2237424"/>
            <a:ext cx="2500330" cy="2357454"/>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7215206" y="2308862"/>
            <a:ext cx="785818" cy="428628"/>
          </a:xfrm>
          <a:prstGeom prst="ellipse">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0" y="714356"/>
            <a:ext cx="4429124" cy="369332"/>
          </a:xfrm>
          <a:prstGeom prst="rect">
            <a:avLst/>
          </a:prstGeom>
        </p:spPr>
        <p:txBody>
          <a:bodyPr wrap="square">
            <a:spAutoFit/>
          </a:bodyPr>
          <a:lstStyle/>
          <a:p>
            <a:pPr algn="ctr"/>
            <a:r>
              <a:rPr lang="en-AU" b="1" dirty="0" smtClean="0"/>
              <a:t>Lets be clear who the enemy is:</a:t>
            </a:r>
            <a:endParaRPr lang="en-AU" dirty="0" smtClean="0"/>
          </a:p>
        </p:txBody>
      </p:sp>
      <p:sp>
        <p:nvSpPr>
          <p:cNvPr id="17" name="Rectangle 16"/>
          <p:cNvSpPr/>
          <p:nvPr/>
        </p:nvSpPr>
        <p:spPr>
          <a:xfrm>
            <a:off x="785786" y="1857364"/>
            <a:ext cx="4857784" cy="646331"/>
          </a:xfrm>
          <a:prstGeom prst="rect">
            <a:avLst/>
          </a:prstGeom>
        </p:spPr>
        <p:txBody>
          <a:bodyPr wrap="square">
            <a:spAutoFit/>
          </a:bodyPr>
          <a:lstStyle/>
          <a:p>
            <a:pPr algn="ctr"/>
            <a:r>
              <a:rPr lang="en-AU" b="1" dirty="0" smtClean="0"/>
              <a:t>Destroyed him that has power of death</a:t>
            </a:r>
          </a:p>
          <a:p>
            <a:pPr algn="ctr"/>
            <a:endParaRPr lang="en-AU" dirty="0" smtClean="0"/>
          </a:p>
        </p:txBody>
      </p:sp>
      <p:sp>
        <p:nvSpPr>
          <p:cNvPr id="18" name="Rectangle 17"/>
          <p:cNvSpPr/>
          <p:nvPr/>
        </p:nvSpPr>
        <p:spPr>
          <a:xfrm>
            <a:off x="571472" y="2500306"/>
            <a:ext cx="4714908" cy="1754326"/>
          </a:xfrm>
          <a:prstGeom prst="rect">
            <a:avLst/>
          </a:prstGeom>
        </p:spPr>
        <p:txBody>
          <a:bodyPr wrap="square">
            <a:spAutoFit/>
          </a:bodyPr>
          <a:lstStyle/>
          <a:p>
            <a:pPr algn="ctr"/>
            <a:r>
              <a:rPr lang="en-AU" b="1" dirty="0" smtClean="0"/>
              <a:t>There are various manifestations:</a:t>
            </a:r>
          </a:p>
          <a:p>
            <a:pPr algn="ctr"/>
            <a:r>
              <a:rPr lang="en-AU" b="1" dirty="0" smtClean="0"/>
              <a:t>Your own mind</a:t>
            </a:r>
          </a:p>
          <a:p>
            <a:pPr algn="ctr"/>
            <a:r>
              <a:rPr lang="en-AU" b="1" dirty="0" smtClean="0"/>
              <a:t>Others who oppose the truth</a:t>
            </a:r>
          </a:p>
          <a:p>
            <a:pPr algn="ctr"/>
            <a:r>
              <a:rPr lang="en-AU" b="1" dirty="0" smtClean="0"/>
              <a:t>Powers who oppose</a:t>
            </a:r>
          </a:p>
          <a:p>
            <a:pPr algn="ctr"/>
            <a:r>
              <a:rPr lang="en-AU" b="1" dirty="0" smtClean="0"/>
              <a:t>Nations who oppose God</a:t>
            </a:r>
          </a:p>
          <a:p>
            <a:pPr algn="ctr"/>
            <a:endParaRPr lang="en-AU" dirty="0" smtClean="0"/>
          </a:p>
        </p:txBody>
      </p:sp>
      <p:sp>
        <p:nvSpPr>
          <p:cNvPr id="19" name="TextBox 18"/>
          <p:cNvSpPr txBox="1"/>
          <p:nvPr/>
        </p:nvSpPr>
        <p:spPr>
          <a:xfrm>
            <a:off x="428596" y="142852"/>
            <a:ext cx="6596678" cy="369332"/>
          </a:xfrm>
          <a:prstGeom prst="rect">
            <a:avLst/>
          </a:prstGeom>
          <a:noFill/>
        </p:spPr>
        <p:txBody>
          <a:bodyPr wrap="none" rtlCol="0">
            <a:spAutoFit/>
          </a:bodyPr>
          <a:lstStyle/>
          <a:p>
            <a:r>
              <a:rPr lang="en-AU" dirty="0" smtClean="0"/>
              <a:t>Understanding the Grand Schematic of the Salvation................</a:t>
            </a:r>
            <a:endParaRPr lang="en-AU" dirty="0"/>
          </a:p>
        </p:txBody>
      </p:sp>
      <p:sp>
        <p:nvSpPr>
          <p:cNvPr id="12" name="Rectangle 11"/>
          <p:cNvSpPr/>
          <p:nvPr/>
        </p:nvSpPr>
        <p:spPr>
          <a:xfrm>
            <a:off x="857224" y="1071546"/>
            <a:ext cx="1857388" cy="369332"/>
          </a:xfrm>
          <a:prstGeom prst="rect">
            <a:avLst/>
          </a:prstGeom>
        </p:spPr>
        <p:txBody>
          <a:bodyPr wrap="square">
            <a:spAutoFit/>
          </a:bodyPr>
          <a:lstStyle/>
          <a:p>
            <a:pPr algn="ctr"/>
            <a:r>
              <a:rPr lang="en-AU" b="1" dirty="0" smtClean="0"/>
              <a:t>The Devil</a:t>
            </a:r>
            <a:endParaRPr lang="en-AU" dirty="0" smtClean="0"/>
          </a:p>
        </p:txBody>
      </p:sp>
      <p:sp>
        <p:nvSpPr>
          <p:cNvPr id="13" name="Rectangle 12"/>
          <p:cNvSpPr/>
          <p:nvPr/>
        </p:nvSpPr>
        <p:spPr>
          <a:xfrm>
            <a:off x="1571604" y="1357298"/>
            <a:ext cx="3143272" cy="369332"/>
          </a:xfrm>
          <a:prstGeom prst="rect">
            <a:avLst/>
          </a:prstGeom>
        </p:spPr>
        <p:txBody>
          <a:bodyPr wrap="square">
            <a:spAutoFit/>
          </a:bodyPr>
          <a:lstStyle/>
          <a:p>
            <a:pPr algn="ctr"/>
            <a:r>
              <a:rPr lang="en-AU" b="1" dirty="0" smtClean="0"/>
              <a:t>Its Manifestation is Death</a:t>
            </a:r>
            <a:endParaRPr lang="en-AU" dirty="0" smtClean="0"/>
          </a:p>
        </p:txBody>
      </p:sp>
      <p:sp>
        <p:nvSpPr>
          <p:cNvPr id="14" name="Rectangle 13"/>
          <p:cNvSpPr/>
          <p:nvPr/>
        </p:nvSpPr>
        <p:spPr>
          <a:xfrm>
            <a:off x="428596" y="4786322"/>
            <a:ext cx="2928958" cy="369332"/>
          </a:xfrm>
          <a:prstGeom prst="rect">
            <a:avLst/>
          </a:prstGeom>
        </p:spPr>
        <p:txBody>
          <a:bodyPr wrap="square">
            <a:spAutoFit/>
          </a:bodyPr>
          <a:lstStyle/>
          <a:p>
            <a:pPr algn="ctr"/>
            <a:r>
              <a:rPr lang="en-AU" b="1" dirty="0" smtClean="0"/>
              <a:t>They are all destroyed</a:t>
            </a:r>
            <a:endParaRPr lang="en-AU" dirty="0" smtClean="0"/>
          </a:p>
        </p:txBody>
      </p:sp>
      <p:sp>
        <p:nvSpPr>
          <p:cNvPr id="15" name="Rectangle 14"/>
          <p:cNvSpPr/>
          <p:nvPr/>
        </p:nvSpPr>
        <p:spPr>
          <a:xfrm>
            <a:off x="2857488" y="5214950"/>
            <a:ext cx="4643470" cy="369332"/>
          </a:xfrm>
          <a:prstGeom prst="rect">
            <a:avLst/>
          </a:prstGeom>
        </p:spPr>
        <p:txBody>
          <a:bodyPr wrap="square">
            <a:spAutoFit/>
          </a:bodyPr>
          <a:lstStyle/>
          <a:p>
            <a:pPr algn="ctr"/>
            <a:r>
              <a:rPr lang="en-AU" b="1" dirty="0" smtClean="0"/>
              <a:t>And those under captivity are freed</a:t>
            </a:r>
            <a:endParaRPr lang="en-AU"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86182" y="214290"/>
            <a:ext cx="157163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A Name</a:t>
            </a:r>
            <a:endParaRPr lang="en-AU" sz="2400" dirty="0"/>
          </a:p>
        </p:txBody>
      </p:sp>
      <p:sp>
        <p:nvSpPr>
          <p:cNvPr id="20" name="TextBox 19"/>
          <p:cNvSpPr txBox="1"/>
          <p:nvPr/>
        </p:nvSpPr>
        <p:spPr>
          <a:xfrm>
            <a:off x="2143108" y="1714488"/>
            <a:ext cx="2743059" cy="3016210"/>
          </a:xfrm>
          <a:prstGeom prst="rect">
            <a:avLst/>
          </a:prstGeom>
          <a:noFill/>
        </p:spPr>
        <p:txBody>
          <a:bodyPr wrap="none" rtlCol="0">
            <a:spAutoFit/>
          </a:bodyPr>
          <a:lstStyle/>
          <a:p>
            <a:r>
              <a:rPr lang="en-AU" sz="1000" dirty="0" smtClean="0"/>
              <a:t>“Name” Could mean:</a:t>
            </a:r>
          </a:p>
          <a:p>
            <a:endParaRPr lang="en-AU" sz="1000" dirty="0" smtClean="0"/>
          </a:p>
          <a:p>
            <a:r>
              <a:rPr lang="en-AU" sz="1000" dirty="0" smtClean="0"/>
              <a:t>Name = Fame</a:t>
            </a:r>
          </a:p>
          <a:p>
            <a:r>
              <a:rPr lang="en-AU" sz="1000" dirty="0" smtClean="0"/>
              <a:t>Name = Authority</a:t>
            </a:r>
          </a:p>
          <a:p>
            <a:r>
              <a:rPr lang="en-AU" sz="1000" dirty="0" smtClean="0"/>
              <a:t>Name = Role</a:t>
            </a:r>
          </a:p>
          <a:p>
            <a:r>
              <a:rPr lang="en-AU" sz="1000" dirty="0" smtClean="0"/>
              <a:t>Name = Character</a:t>
            </a:r>
          </a:p>
          <a:p>
            <a:r>
              <a:rPr lang="en-AU" sz="1000" dirty="0" smtClean="0"/>
              <a:t>Name = Reputation</a:t>
            </a:r>
          </a:p>
          <a:p>
            <a:r>
              <a:rPr lang="en-AU" sz="1000" dirty="0" smtClean="0"/>
              <a:t>Name = </a:t>
            </a:r>
          </a:p>
          <a:p>
            <a:endParaRPr lang="en-AU" sz="1000" dirty="0" smtClean="0"/>
          </a:p>
          <a:p>
            <a:endParaRPr lang="en-AU" sz="1000" dirty="0" smtClean="0"/>
          </a:p>
          <a:p>
            <a:r>
              <a:rPr lang="en-AU" sz="1000" dirty="0" smtClean="0"/>
              <a:t>OR</a:t>
            </a:r>
          </a:p>
          <a:p>
            <a:r>
              <a:rPr lang="en-AU" sz="1000" dirty="0" smtClean="0"/>
              <a:t>Name could mean some or all of this at once:</a:t>
            </a:r>
          </a:p>
          <a:p>
            <a:endParaRPr lang="en-AU" sz="1000" dirty="0" smtClean="0"/>
          </a:p>
          <a:p>
            <a:endParaRPr lang="en-AU" sz="1000" dirty="0" smtClean="0"/>
          </a:p>
          <a:p>
            <a:r>
              <a:rPr lang="en-AU" sz="1000" dirty="0" smtClean="0"/>
              <a:t>Confess a Name = “I Know You” </a:t>
            </a:r>
          </a:p>
          <a:p>
            <a:endParaRPr lang="en-AU" sz="1000" dirty="0" smtClean="0"/>
          </a:p>
          <a:p>
            <a:r>
              <a:rPr lang="en-AU" sz="1000" dirty="0" smtClean="0"/>
              <a:t>Name = knowledge?</a:t>
            </a:r>
          </a:p>
          <a:p>
            <a:endParaRPr lang="en-AU" sz="1000" dirty="0" smtClean="0"/>
          </a:p>
          <a:p>
            <a:r>
              <a:rPr lang="en-AU" sz="1000" dirty="0" smtClean="0"/>
              <a:t>A Name doesn’t save </a:t>
            </a:r>
            <a:endParaRPr lang="en-AU" sz="1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86182" y="214290"/>
            <a:ext cx="157163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A Name</a:t>
            </a:r>
            <a:endParaRPr lang="en-AU" sz="2400" dirty="0"/>
          </a:p>
        </p:txBody>
      </p:sp>
      <p:sp>
        <p:nvSpPr>
          <p:cNvPr id="20" name="TextBox 19"/>
          <p:cNvSpPr txBox="1"/>
          <p:nvPr/>
        </p:nvSpPr>
        <p:spPr>
          <a:xfrm>
            <a:off x="357158" y="785794"/>
            <a:ext cx="1864613" cy="1169551"/>
          </a:xfrm>
          <a:prstGeom prst="rect">
            <a:avLst/>
          </a:prstGeom>
          <a:noFill/>
        </p:spPr>
        <p:txBody>
          <a:bodyPr wrap="none" rtlCol="0">
            <a:spAutoFit/>
          </a:bodyPr>
          <a:lstStyle/>
          <a:p>
            <a:r>
              <a:rPr lang="en-AU" sz="1000" dirty="0" smtClean="0"/>
              <a:t>Magnify The Name</a:t>
            </a:r>
          </a:p>
          <a:p>
            <a:r>
              <a:rPr lang="en-AU" sz="1000" dirty="0" smtClean="0"/>
              <a:t>Die for the Name</a:t>
            </a:r>
          </a:p>
          <a:p>
            <a:r>
              <a:rPr lang="en-AU" sz="1000" dirty="0" smtClean="0"/>
              <a:t>Baptise in the Name</a:t>
            </a:r>
          </a:p>
          <a:p>
            <a:r>
              <a:rPr lang="en-AU" sz="1000" dirty="0" smtClean="0"/>
              <a:t>Heal in the Name</a:t>
            </a:r>
          </a:p>
          <a:p>
            <a:r>
              <a:rPr lang="en-AU" sz="1000" dirty="0" smtClean="0"/>
              <a:t>Speak in the Name</a:t>
            </a:r>
          </a:p>
          <a:p>
            <a:r>
              <a:rPr lang="en-AU" sz="1000" dirty="0" smtClean="0"/>
              <a:t>Signs &amp; wonders in the Name</a:t>
            </a:r>
          </a:p>
          <a:p>
            <a:r>
              <a:rPr lang="en-AU" sz="1000" dirty="0" smtClean="0"/>
              <a:t>Preach the Name</a:t>
            </a:r>
            <a:endParaRPr lang="en-AU" sz="1000" dirty="0"/>
          </a:p>
        </p:txBody>
      </p:sp>
      <p:sp>
        <p:nvSpPr>
          <p:cNvPr id="19" name="TextBox 18"/>
          <p:cNvSpPr txBox="1"/>
          <p:nvPr/>
        </p:nvSpPr>
        <p:spPr>
          <a:xfrm>
            <a:off x="6715140" y="2357430"/>
            <a:ext cx="1685077" cy="1785104"/>
          </a:xfrm>
          <a:prstGeom prst="rect">
            <a:avLst/>
          </a:prstGeom>
          <a:noFill/>
        </p:spPr>
        <p:txBody>
          <a:bodyPr wrap="none" rtlCol="0">
            <a:spAutoFit/>
          </a:bodyPr>
          <a:lstStyle/>
          <a:p>
            <a:r>
              <a:rPr lang="en-AU" sz="1000" dirty="0" smtClean="0"/>
              <a:t>Do all in the Name of</a:t>
            </a:r>
          </a:p>
          <a:p>
            <a:r>
              <a:rPr lang="en-AU" sz="1000" dirty="0" smtClean="0"/>
              <a:t>Call upon the Name</a:t>
            </a:r>
          </a:p>
          <a:p>
            <a:r>
              <a:rPr lang="en-AU" sz="1000" dirty="0" smtClean="0"/>
              <a:t>Bow the knee at the Name</a:t>
            </a:r>
          </a:p>
          <a:p>
            <a:r>
              <a:rPr lang="en-AU" sz="1000" dirty="0" smtClean="0"/>
              <a:t>Beseech by the Name</a:t>
            </a:r>
          </a:p>
          <a:p>
            <a:r>
              <a:rPr lang="en-AU" sz="1000" dirty="0" smtClean="0"/>
              <a:t>Command by the Name</a:t>
            </a:r>
          </a:p>
          <a:p>
            <a:r>
              <a:rPr lang="en-AU" sz="1000" dirty="0" smtClean="0"/>
              <a:t>Glorify the name in you</a:t>
            </a:r>
          </a:p>
          <a:p>
            <a:r>
              <a:rPr lang="en-AU" sz="1000" dirty="0" smtClean="0"/>
              <a:t>Believe on the Name</a:t>
            </a:r>
          </a:p>
          <a:p>
            <a:r>
              <a:rPr lang="en-AU" sz="1000" dirty="0" smtClean="0"/>
              <a:t>Gives thanks in the Name</a:t>
            </a:r>
          </a:p>
          <a:p>
            <a:r>
              <a:rPr lang="en-AU" sz="1000" dirty="0" smtClean="0"/>
              <a:t>Justified in the Name</a:t>
            </a:r>
          </a:p>
          <a:p>
            <a:r>
              <a:rPr lang="en-AU" sz="1000" dirty="0" smtClean="0"/>
              <a:t>Bare the name</a:t>
            </a:r>
          </a:p>
          <a:p>
            <a:endParaRPr lang="en-AU" sz="1000" dirty="0"/>
          </a:p>
        </p:txBody>
      </p:sp>
      <p:sp>
        <p:nvSpPr>
          <p:cNvPr id="23" name="Rectangle 22"/>
          <p:cNvSpPr/>
          <p:nvPr/>
        </p:nvSpPr>
        <p:spPr>
          <a:xfrm>
            <a:off x="500034" y="3714752"/>
            <a:ext cx="4572000" cy="400110"/>
          </a:xfrm>
          <a:prstGeom prst="rect">
            <a:avLst/>
          </a:prstGeom>
        </p:spPr>
        <p:txBody>
          <a:bodyPr>
            <a:spAutoFit/>
          </a:bodyPr>
          <a:lstStyle/>
          <a:p>
            <a:r>
              <a:rPr lang="en-AU" sz="1000" b="1" dirty="0" smtClean="0"/>
              <a:t>Mat 28:19  Go ye therefore, and teach all nations, baptizing them in the name of the Father, and of the Son, and of the Holy Ghost: </a:t>
            </a:r>
          </a:p>
        </p:txBody>
      </p:sp>
      <p:sp>
        <p:nvSpPr>
          <p:cNvPr id="24" name="Rectangle 23"/>
          <p:cNvSpPr/>
          <p:nvPr/>
        </p:nvSpPr>
        <p:spPr>
          <a:xfrm>
            <a:off x="428596" y="3071810"/>
            <a:ext cx="4572000" cy="400110"/>
          </a:xfrm>
          <a:prstGeom prst="rect">
            <a:avLst/>
          </a:prstGeom>
        </p:spPr>
        <p:txBody>
          <a:bodyPr>
            <a:spAutoFit/>
          </a:bodyPr>
          <a:lstStyle/>
          <a:p>
            <a:r>
              <a:rPr lang="en-AU" sz="1000" b="1" dirty="0" err="1" smtClean="0"/>
              <a:t>Joh</a:t>
            </a:r>
            <a:r>
              <a:rPr lang="en-AU" sz="1000" b="1" dirty="0" smtClean="0"/>
              <a:t> 10:25  Jesus answered them, I told you, and ye believed not: the works that I do in my Father's name,</a:t>
            </a:r>
            <a:endParaRPr lang="en-AU" sz="1000" dirty="0"/>
          </a:p>
        </p:txBody>
      </p:sp>
      <p:sp>
        <p:nvSpPr>
          <p:cNvPr id="25" name="Rectangle 24"/>
          <p:cNvSpPr/>
          <p:nvPr/>
        </p:nvSpPr>
        <p:spPr>
          <a:xfrm>
            <a:off x="3428992" y="1428736"/>
            <a:ext cx="4572000" cy="246221"/>
          </a:xfrm>
          <a:prstGeom prst="rect">
            <a:avLst/>
          </a:prstGeom>
        </p:spPr>
        <p:txBody>
          <a:bodyPr>
            <a:spAutoFit/>
          </a:bodyPr>
          <a:lstStyle/>
          <a:p>
            <a:r>
              <a:rPr lang="en-AU" sz="1000" dirty="0" smtClean="0"/>
              <a:t>whatsoever ye shall ask of the Father in my name, he may give it you. </a:t>
            </a:r>
          </a:p>
        </p:txBody>
      </p:sp>
      <p:sp>
        <p:nvSpPr>
          <p:cNvPr id="26" name="Rectangle 25"/>
          <p:cNvSpPr/>
          <p:nvPr/>
        </p:nvSpPr>
        <p:spPr>
          <a:xfrm>
            <a:off x="500034" y="5572140"/>
            <a:ext cx="4572000" cy="553998"/>
          </a:xfrm>
          <a:prstGeom prst="rect">
            <a:avLst/>
          </a:prstGeom>
        </p:spPr>
        <p:txBody>
          <a:bodyPr>
            <a:spAutoFit/>
          </a:bodyPr>
          <a:lstStyle/>
          <a:p>
            <a:r>
              <a:rPr lang="en-AU" sz="1000" b="1" dirty="0" smtClean="0"/>
              <a:t>Rev 3:5  He that </a:t>
            </a:r>
            <a:r>
              <a:rPr lang="en-AU" sz="1000" b="1" dirty="0" err="1" smtClean="0"/>
              <a:t>overcometh</a:t>
            </a:r>
            <a:r>
              <a:rPr lang="en-AU" sz="1000" b="1" dirty="0" smtClean="0"/>
              <a:t>, the same shall be clothed in white raiment; and I will not blot out his name out of the book of life, but I will confess his name before my Father, and before his angels. </a:t>
            </a:r>
          </a:p>
        </p:txBody>
      </p:sp>
      <p:sp>
        <p:nvSpPr>
          <p:cNvPr id="27" name="Rectangle 26"/>
          <p:cNvSpPr/>
          <p:nvPr/>
        </p:nvSpPr>
        <p:spPr>
          <a:xfrm>
            <a:off x="500034" y="2285992"/>
            <a:ext cx="4572000" cy="553998"/>
          </a:xfrm>
          <a:prstGeom prst="rect">
            <a:avLst/>
          </a:prstGeom>
        </p:spPr>
        <p:txBody>
          <a:bodyPr>
            <a:spAutoFit/>
          </a:bodyPr>
          <a:lstStyle/>
          <a:p>
            <a:r>
              <a:rPr lang="en-AU" sz="1000" dirty="0" smtClean="0"/>
              <a:t>Mat 7:22  Many will say to me in that day, Lord, Lord, have we not prophesied in thy name and in thy name have cast out devils? and in thy name done many wonderful works? </a:t>
            </a:r>
          </a:p>
        </p:txBody>
      </p:sp>
      <p:sp>
        <p:nvSpPr>
          <p:cNvPr id="28" name="Rectangle 27"/>
          <p:cNvSpPr/>
          <p:nvPr/>
        </p:nvSpPr>
        <p:spPr>
          <a:xfrm>
            <a:off x="500034" y="4429132"/>
            <a:ext cx="4572000" cy="830997"/>
          </a:xfrm>
          <a:prstGeom prst="rect">
            <a:avLst/>
          </a:prstGeom>
        </p:spPr>
        <p:txBody>
          <a:bodyPr>
            <a:spAutoFit/>
          </a:bodyPr>
          <a:lstStyle/>
          <a:p>
            <a:r>
              <a:rPr lang="en-AU" sz="1200" dirty="0" smtClean="0"/>
              <a:t>Mar 6:14  And king Herod heard </a:t>
            </a:r>
            <a:r>
              <a:rPr lang="en-AU" sz="1200" i="1" dirty="0" smtClean="0"/>
              <a:t>of him; (for his name was spread abroad:) and he said, That John the Baptist was risen from the dead, and therefore mighty works do show forth themselves in him.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52" y="1643050"/>
            <a:ext cx="6643734" cy="2585323"/>
          </a:xfrm>
          <a:prstGeom prst="rect">
            <a:avLst/>
          </a:prstGeom>
        </p:spPr>
        <p:txBody>
          <a:bodyPr wrap="square">
            <a:spAutoFit/>
          </a:bodyPr>
          <a:lstStyle/>
          <a:p>
            <a:pPr algn="ctr"/>
            <a:r>
              <a:rPr lang="en-AU" sz="5400" b="1" dirty="0" smtClean="0"/>
              <a:t>Three Keys to</a:t>
            </a:r>
          </a:p>
          <a:p>
            <a:pPr algn="ctr"/>
            <a:r>
              <a:rPr lang="en-AU" sz="5400" b="1" dirty="0" smtClean="0"/>
              <a:t>Bible</a:t>
            </a:r>
          </a:p>
          <a:p>
            <a:pPr algn="ctr"/>
            <a:r>
              <a:rPr lang="en-AU" sz="5400" b="1" dirty="0" smtClean="0"/>
              <a:t>Names</a:t>
            </a:r>
            <a:endParaRPr lang="en-AU" b="1"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86182" y="214290"/>
            <a:ext cx="157163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A Name</a:t>
            </a:r>
            <a:endParaRPr lang="en-AU" sz="2400" dirty="0"/>
          </a:p>
        </p:txBody>
      </p:sp>
      <p:sp>
        <p:nvSpPr>
          <p:cNvPr id="20" name="TextBox 19"/>
          <p:cNvSpPr txBox="1"/>
          <p:nvPr/>
        </p:nvSpPr>
        <p:spPr>
          <a:xfrm>
            <a:off x="357158" y="1500174"/>
            <a:ext cx="8358246" cy="2400657"/>
          </a:xfrm>
          <a:prstGeom prst="rect">
            <a:avLst/>
          </a:prstGeom>
          <a:noFill/>
        </p:spPr>
        <p:txBody>
          <a:bodyPr wrap="square" rtlCol="0">
            <a:spAutoFit/>
          </a:bodyPr>
          <a:lstStyle/>
          <a:p>
            <a:r>
              <a:rPr lang="en-AU" sz="1000" dirty="0" err="1" smtClean="0"/>
              <a:t>ev</a:t>
            </a:r>
            <a:r>
              <a:rPr lang="en-AU" sz="1000" dirty="0" smtClean="0"/>
              <a:t> 19:9  And he </a:t>
            </a:r>
            <a:r>
              <a:rPr lang="en-AU" sz="1000" dirty="0" err="1" smtClean="0"/>
              <a:t>saith</a:t>
            </a:r>
            <a:r>
              <a:rPr lang="en-AU" sz="1000" dirty="0" smtClean="0"/>
              <a:t> unto me, Write, Blessed </a:t>
            </a:r>
            <a:r>
              <a:rPr lang="en-AU" sz="1000" i="1" dirty="0" smtClean="0"/>
              <a:t>are they which are called unto the marriage supper of the Lamb. And he </a:t>
            </a:r>
            <a:r>
              <a:rPr lang="en-AU" sz="1000" i="1" dirty="0" err="1" smtClean="0"/>
              <a:t>saith</a:t>
            </a:r>
            <a:r>
              <a:rPr lang="en-AU" sz="1000" i="1" dirty="0" smtClean="0"/>
              <a:t> unto me, These are the true sayings of God. </a:t>
            </a:r>
          </a:p>
          <a:p>
            <a:r>
              <a:rPr lang="en-AU" sz="1000" dirty="0" smtClean="0"/>
              <a:t>Rev 19:10  And I fell at his feet to worship him. And he said unto me, See </a:t>
            </a:r>
            <a:r>
              <a:rPr lang="en-AU" sz="1000" i="1" dirty="0" smtClean="0"/>
              <a:t>thou do it not: I am thy fellow servant, and of thy brethren that have the </a:t>
            </a:r>
            <a:r>
              <a:rPr lang="en-AU" sz="1000" i="1" u="sng" dirty="0" smtClean="0"/>
              <a:t>testimony of Jesus</a:t>
            </a:r>
            <a:r>
              <a:rPr lang="en-AU" sz="1000" i="1" dirty="0" smtClean="0"/>
              <a:t>: worship God: for the </a:t>
            </a:r>
            <a:r>
              <a:rPr lang="en-AU" sz="1000" i="1" u="sng" dirty="0" smtClean="0"/>
              <a:t>testimony of Jesus </a:t>
            </a:r>
            <a:r>
              <a:rPr lang="en-AU" sz="1000" i="1" dirty="0" smtClean="0"/>
              <a:t>is the spirit of prophecy. </a:t>
            </a:r>
          </a:p>
          <a:p>
            <a:endParaRPr lang="en-AU" sz="1000" i="1" dirty="0" smtClean="0"/>
          </a:p>
          <a:p>
            <a:r>
              <a:rPr lang="en-AU" sz="1000" dirty="0" smtClean="0"/>
              <a:t>Rev 19:11  And I saw heaven opened, and behold a white horse; and he that sat upon him </a:t>
            </a:r>
            <a:r>
              <a:rPr lang="en-AU" sz="1000" i="1" dirty="0" smtClean="0"/>
              <a:t>was called Faithful and True, and in righteousness he doth judge and make war. </a:t>
            </a:r>
          </a:p>
          <a:p>
            <a:r>
              <a:rPr lang="en-AU" sz="1000" dirty="0" smtClean="0"/>
              <a:t>Rev 19:12  His eyes </a:t>
            </a:r>
            <a:r>
              <a:rPr lang="en-AU" sz="1000" i="1" dirty="0" smtClean="0"/>
              <a:t>were as a flame of fire, and on his head were many crowns; and he had a name written, that no man knew, but he himself. </a:t>
            </a:r>
          </a:p>
          <a:p>
            <a:r>
              <a:rPr lang="en-AU" sz="1000" dirty="0" smtClean="0"/>
              <a:t>Rev 19:13  And he </a:t>
            </a:r>
            <a:r>
              <a:rPr lang="en-AU" sz="1000" i="1" dirty="0" smtClean="0"/>
              <a:t>was clothed with a vesture dipped in blood: and </a:t>
            </a:r>
            <a:r>
              <a:rPr lang="en-AU" sz="1000" i="1" u="sng" dirty="0" smtClean="0"/>
              <a:t>his name is called The Word of God. </a:t>
            </a:r>
          </a:p>
          <a:p>
            <a:r>
              <a:rPr lang="en-AU" sz="1000" dirty="0" smtClean="0"/>
              <a:t>Rev 19:14  And the armies </a:t>
            </a:r>
            <a:r>
              <a:rPr lang="en-AU" sz="1000" i="1" dirty="0" smtClean="0"/>
              <a:t>which were in heaven followed him upon white horses, clothed in fine linen, white and clean. </a:t>
            </a:r>
          </a:p>
          <a:p>
            <a:endParaRPr lang="en-AU" sz="1000" i="1" dirty="0" smtClean="0"/>
          </a:p>
          <a:p>
            <a:r>
              <a:rPr lang="en-AU" sz="1000" dirty="0" smtClean="0"/>
              <a:t>Rev 19:15  And out of his mouth </a:t>
            </a:r>
            <a:r>
              <a:rPr lang="en-AU" sz="1000" dirty="0" err="1" smtClean="0"/>
              <a:t>goeth</a:t>
            </a:r>
            <a:r>
              <a:rPr lang="en-AU" sz="1000" dirty="0" smtClean="0"/>
              <a:t> a sharp sword, that with it he should smite the nations: and he shall rule them with a rod of iron: and he </a:t>
            </a:r>
            <a:r>
              <a:rPr lang="en-AU" sz="1000" dirty="0" err="1" smtClean="0"/>
              <a:t>treadeth</a:t>
            </a:r>
            <a:r>
              <a:rPr lang="en-AU" sz="1000" dirty="0" smtClean="0"/>
              <a:t> the winepress of the fierceness and wrath of Almighty God. </a:t>
            </a:r>
          </a:p>
          <a:p>
            <a:endParaRPr lang="en-AU" sz="1000" dirty="0" smtClean="0"/>
          </a:p>
          <a:p>
            <a:r>
              <a:rPr lang="en-AU" sz="1000" dirty="0" smtClean="0"/>
              <a:t>Rev 19:16  And he hath on </a:t>
            </a:r>
            <a:r>
              <a:rPr lang="en-AU" sz="1000" i="1" dirty="0" smtClean="0"/>
              <a:t>his vesture and on his thigh </a:t>
            </a:r>
            <a:r>
              <a:rPr lang="en-AU" sz="1000" i="1" u="sng" dirty="0" smtClean="0"/>
              <a:t>a name written, KING OF KINGS, AND LORD OF LORDS</a:t>
            </a:r>
            <a:r>
              <a:rPr lang="en-AU" sz="1000" i="1" dirty="0" smtClean="0"/>
              <a:t>. </a:t>
            </a:r>
            <a:endParaRPr lang="en-AU" sz="1000" dirty="0"/>
          </a:p>
        </p:txBody>
      </p:sp>
      <p:sp>
        <p:nvSpPr>
          <p:cNvPr id="12" name="Rectangle 11"/>
          <p:cNvSpPr/>
          <p:nvPr/>
        </p:nvSpPr>
        <p:spPr>
          <a:xfrm>
            <a:off x="2500298" y="4357694"/>
            <a:ext cx="4572000" cy="1477328"/>
          </a:xfrm>
          <a:prstGeom prst="rect">
            <a:avLst/>
          </a:prstGeom>
        </p:spPr>
        <p:txBody>
          <a:bodyPr>
            <a:spAutoFit/>
          </a:bodyPr>
          <a:lstStyle/>
          <a:p>
            <a:r>
              <a:rPr lang="en-AU" b="1" dirty="0" err="1" smtClean="0"/>
              <a:t>ev</a:t>
            </a:r>
            <a:r>
              <a:rPr lang="en-AU" b="1" dirty="0" smtClean="0"/>
              <a:t> 17:14  These shall make war with the Lamb, and the Lamb shall overcome them: for he is Lord of lords, and King of kings: and they that are with him </a:t>
            </a:r>
            <a:r>
              <a:rPr lang="en-AU" b="1" i="1" dirty="0" smtClean="0"/>
              <a:t>are called, and chosen, and faithful.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52" y="1643050"/>
            <a:ext cx="6643734" cy="2862322"/>
          </a:xfrm>
          <a:prstGeom prst="rect">
            <a:avLst/>
          </a:prstGeom>
        </p:spPr>
        <p:txBody>
          <a:bodyPr wrap="square">
            <a:spAutoFit/>
          </a:bodyPr>
          <a:lstStyle/>
          <a:p>
            <a:pPr algn="ctr"/>
            <a:r>
              <a:rPr lang="en-AU" sz="5400" b="1" dirty="0" smtClean="0">
                <a:solidFill>
                  <a:srgbClr val="FF0000"/>
                </a:solidFill>
              </a:rPr>
              <a:t>Some</a:t>
            </a:r>
          </a:p>
          <a:p>
            <a:pPr algn="ctr"/>
            <a:r>
              <a:rPr lang="en-AU" sz="5400" b="1" dirty="0" err="1" smtClean="0">
                <a:solidFill>
                  <a:srgbClr val="FF0000"/>
                </a:solidFill>
              </a:rPr>
              <a:t>Ilustrations</a:t>
            </a:r>
            <a:endParaRPr lang="en-AU" sz="5400" b="1" dirty="0" smtClean="0">
              <a:solidFill>
                <a:srgbClr val="FF0000"/>
              </a:solidFill>
            </a:endParaRPr>
          </a:p>
          <a:p>
            <a:endParaRPr lang="en-AU" b="1" dirty="0" smtClean="0"/>
          </a:p>
          <a:p>
            <a:endParaRPr lang="en-AU" b="1" dirty="0" smtClean="0"/>
          </a:p>
          <a:p>
            <a:endParaRPr lang="en-AU" b="1" dirty="0" smtClean="0"/>
          </a:p>
          <a:p>
            <a:endParaRPr lang="en-AU" b="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04" y="714356"/>
            <a:ext cx="6643734" cy="5078313"/>
          </a:xfrm>
          <a:prstGeom prst="rect">
            <a:avLst/>
          </a:prstGeom>
        </p:spPr>
        <p:txBody>
          <a:bodyPr wrap="square">
            <a:spAutoFit/>
          </a:bodyPr>
          <a:lstStyle/>
          <a:p>
            <a:r>
              <a:rPr lang="en-AU" b="1" dirty="0" smtClean="0"/>
              <a:t>What are Names Biblically?</a:t>
            </a:r>
          </a:p>
          <a:p>
            <a:r>
              <a:rPr lang="en-AU" b="1" dirty="0" smtClean="0"/>
              <a:t>They way they work</a:t>
            </a:r>
          </a:p>
          <a:p>
            <a:r>
              <a:rPr lang="en-AU" b="1" dirty="0" smtClean="0"/>
              <a:t>The name of God</a:t>
            </a:r>
          </a:p>
          <a:p>
            <a:r>
              <a:rPr lang="en-AU" b="1" dirty="0" smtClean="0"/>
              <a:t>The names of Sarah and Abram</a:t>
            </a:r>
          </a:p>
          <a:p>
            <a:r>
              <a:rPr lang="en-AU" b="1" dirty="0" smtClean="0"/>
              <a:t>The name of Jesus</a:t>
            </a:r>
          </a:p>
          <a:p>
            <a:r>
              <a:rPr lang="en-AU" b="1" dirty="0" smtClean="0"/>
              <a:t>The new name</a:t>
            </a:r>
          </a:p>
          <a:p>
            <a:r>
              <a:rPr lang="en-AU" b="1" dirty="0" smtClean="0"/>
              <a:t>Confessing and denying the name</a:t>
            </a:r>
          </a:p>
          <a:p>
            <a:r>
              <a:rPr lang="en-AU" b="1" dirty="0" smtClean="0"/>
              <a:t>Bear the name</a:t>
            </a:r>
          </a:p>
          <a:p>
            <a:endParaRPr lang="en-AU" b="1" dirty="0" smtClean="0"/>
          </a:p>
          <a:p>
            <a:r>
              <a:rPr lang="en-AU" b="1" dirty="0" smtClean="0"/>
              <a:t>The Shem – The name thereof</a:t>
            </a:r>
          </a:p>
          <a:p>
            <a:endParaRPr lang="en-AU" b="1" dirty="0" smtClean="0"/>
          </a:p>
          <a:p>
            <a:r>
              <a:rPr lang="en-AU" b="1" dirty="0" smtClean="0"/>
              <a:t>Change the name of Abram/</a:t>
            </a:r>
            <a:r>
              <a:rPr lang="en-AU" b="1" dirty="0" err="1" smtClean="0"/>
              <a:t>Sarai</a:t>
            </a:r>
            <a:endParaRPr lang="en-AU" b="1" dirty="0" smtClean="0"/>
          </a:p>
          <a:p>
            <a:endParaRPr lang="en-AU" b="1" dirty="0" smtClean="0"/>
          </a:p>
          <a:p>
            <a:r>
              <a:rPr lang="en-AU" b="1" dirty="0" smtClean="0"/>
              <a:t>Name Changes – Israel/Jacob,  Simon/Peter, New name (</a:t>
            </a:r>
          </a:p>
          <a:p>
            <a:r>
              <a:rPr lang="en-AU" b="1" dirty="0" smtClean="0"/>
              <a:t>Paul/Saul)</a:t>
            </a:r>
          </a:p>
          <a:p>
            <a:r>
              <a:rPr lang="en-AU" b="1" dirty="0" smtClean="0"/>
              <a:t>Giving of Names</a:t>
            </a:r>
          </a:p>
          <a:p>
            <a:endParaRPr lang="en-AU" b="1" dirty="0" smtClean="0"/>
          </a:p>
          <a:p>
            <a:endParaRPr lang="en-AU" b="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WordArt 3"/>
          <p:cNvSpPr>
            <a:spLocks noChangeArrowheads="1" noChangeShapeType="1" noTextEdit="1"/>
          </p:cNvSpPr>
          <p:nvPr/>
        </p:nvSpPr>
        <p:spPr bwMode="auto">
          <a:xfrm>
            <a:off x="2916238" y="188913"/>
            <a:ext cx="2879725" cy="720725"/>
          </a:xfrm>
          <a:prstGeom prst="rect">
            <a:avLst/>
          </a:prstGeom>
        </p:spPr>
        <p:txBody>
          <a:bodyPr wrap="none" fromWordArt="1">
            <a:prstTxWarp prst="textDeflateBottom">
              <a:avLst>
                <a:gd name="adj" fmla="val 53125"/>
              </a:avLst>
            </a:prstTxWarp>
          </a:bodyPr>
          <a:lstStyle/>
          <a:p>
            <a:pPr algn="ctr"/>
            <a:r>
              <a:rPr lang="en-AU" sz="3600" kern="10">
                <a:ln w="9525">
                  <a:solidFill>
                    <a:srgbClr val="000000"/>
                  </a:solidFill>
                  <a:round/>
                  <a:headEnd/>
                  <a:tailEnd/>
                </a:ln>
                <a:solidFill>
                  <a:srgbClr val="FF0000"/>
                </a:solidFill>
                <a:latin typeface="Creepy"/>
              </a:rPr>
              <a:t>Enmity</a:t>
            </a:r>
          </a:p>
        </p:txBody>
      </p:sp>
      <p:sp>
        <p:nvSpPr>
          <p:cNvPr id="46083" name="Line 4"/>
          <p:cNvSpPr>
            <a:spLocks noChangeShapeType="1"/>
          </p:cNvSpPr>
          <p:nvPr/>
        </p:nvSpPr>
        <p:spPr bwMode="auto">
          <a:xfrm>
            <a:off x="468313" y="620713"/>
            <a:ext cx="0" cy="5616575"/>
          </a:xfrm>
          <a:prstGeom prst="line">
            <a:avLst/>
          </a:prstGeom>
          <a:noFill/>
          <a:ln w="107950">
            <a:solidFill>
              <a:srgbClr val="0000FF"/>
            </a:solidFill>
            <a:round/>
            <a:headEnd/>
            <a:tailEnd type="triangle" w="med" len="med"/>
          </a:ln>
        </p:spPr>
        <p:txBody>
          <a:bodyPr/>
          <a:lstStyle/>
          <a:p>
            <a:endParaRPr lang="en-AU"/>
          </a:p>
        </p:txBody>
      </p:sp>
      <p:sp>
        <p:nvSpPr>
          <p:cNvPr id="46084" name="Line 5"/>
          <p:cNvSpPr>
            <a:spLocks noChangeShapeType="1"/>
          </p:cNvSpPr>
          <p:nvPr/>
        </p:nvSpPr>
        <p:spPr bwMode="auto">
          <a:xfrm>
            <a:off x="8388350" y="549275"/>
            <a:ext cx="0" cy="5616575"/>
          </a:xfrm>
          <a:prstGeom prst="line">
            <a:avLst/>
          </a:prstGeom>
          <a:noFill/>
          <a:ln w="107950">
            <a:solidFill>
              <a:srgbClr val="FF0000"/>
            </a:solidFill>
            <a:round/>
            <a:headEnd/>
            <a:tailEnd type="oval" w="med" len="med"/>
          </a:ln>
        </p:spPr>
        <p:txBody>
          <a:bodyPr/>
          <a:lstStyle/>
          <a:p>
            <a:endParaRPr lang="en-AU"/>
          </a:p>
        </p:txBody>
      </p:sp>
      <p:sp>
        <p:nvSpPr>
          <p:cNvPr id="46085" name="Line 6"/>
          <p:cNvSpPr>
            <a:spLocks noChangeShapeType="1"/>
          </p:cNvSpPr>
          <p:nvPr/>
        </p:nvSpPr>
        <p:spPr bwMode="auto">
          <a:xfrm flipV="1">
            <a:off x="4427538" y="1052513"/>
            <a:ext cx="0" cy="4824412"/>
          </a:xfrm>
          <a:prstGeom prst="line">
            <a:avLst/>
          </a:prstGeom>
          <a:noFill/>
          <a:ln w="9525">
            <a:solidFill>
              <a:srgbClr val="99CCFF"/>
            </a:solidFill>
            <a:round/>
            <a:headEnd/>
            <a:tailEnd/>
          </a:ln>
        </p:spPr>
        <p:txBody>
          <a:bodyPr/>
          <a:lstStyle/>
          <a:p>
            <a:endParaRPr lang="en-AU"/>
          </a:p>
        </p:txBody>
      </p:sp>
      <p:sp>
        <p:nvSpPr>
          <p:cNvPr id="46086" name="Text Box 7"/>
          <p:cNvSpPr txBox="1">
            <a:spLocks noChangeArrowheads="1"/>
          </p:cNvSpPr>
          <p:nvPr/>
        </p:nvSpPr>
        <p:spPr bwMode="auto">
          <a:xfrm>
            <a:off x="1116013" y="908050"/>
            <a:ext cx="2877774" cy="830997"/>
          </a:xfrm>
          <a:prstGeom prst="rect">
            <a:avLst/>
          </a:prstGeom>
          <a:noFill/>
          <a:ln w="9525">
            <a:noFill/>
            <a:miter lim="800000"/>
            <a:headEnd/>
            <a:tailEnd/>
          </a:ln>
        </p:spPr>
        <p:txBody>
          <a:bodyPr wrap="none">
            <a:spAutoFit/>
          </a:bodyPr>
          <a:lstStyle/>
          <a:p>
            <a:pPr algn="ctr"/>
            <a:r>
              <a:rPr lang="en-US" sz="2400" dirty="0"/>
              <a:t>Abel</a:t>
            </a:r>
          </a:p>
          <a:p>
            <a:pPr algn="ctr"/>
            <a:r>
              <a:rPr lang="en-US" sz="2400" dirty="0"/>
              <a:t>The Woman’s Seed</a:t>
            </a:r>
          </a:p>
        </p:txBody>
      </p:sp>
      <p:sp>
        <p:nvSpPr>
          <p:cNvPr id="46087" name="Text Box 8"/>
          <p:cNvSpPr txBox="1">
            <a:spLocks noChangeArrowheads="1"/>
          </p:cNvSpPr>
          <p:nvPr/>
        </p:nvSpPr>
        <p:spPr bwMode="auto">
          <a:xfrm>
            <a:off x="5148263" y="981075"/>
            <a:ext cx="2683748" cy="830997"/>
          </a:xfrm>
          <a:prstGeom prst="rect">
            <a:avLst/>
          </a:prstGeom>
          <a:noFill/>
          <a:ln w="9525">
            <a:noFill/>
            <a:miter lim="800000"/>
            <a:headEnd/>
            <a:tailEnd/>
          </a:ln>
        </p:spPr>
        <p:txBody>
          <a:bodyPr wrap="none">
            <a:spAutoFit/>
          </a:bodyPr>
          <a:lstStyle/>
          <a:p>
            <a:pPr algn="ctr"/>
            <a:r>
              <a:rPr lang="en-US" sz="2400" dirty="0"/>
              <a:t>Cain</a:t>
            </a:r>
          </a:p>
          <a:p>
            <a:pPr algn="ctr"/>
            <a:r>
              <a:rPr lang="en-US" sz="2400" dirty="0"/>
              <a:t>The Serpent Seed</a:t>
            </a:r>
          </a:p>
        </p:txBody>
      </p:sp>
      <p:sp>
        <p:nvSpPr>
          <p:cNvPr id="46088" name="Text Box 9"/>
          <p:cNvSpPr txBox="1">
            <a:spLocks noChangeArrowheads="1"/>
          </p:cNvSpPr>
          <p:nvPr/>
        </p:nvSpPr>
        <p:spPr bwMode="auto">
          <a:xfrm>
            <a:off x="5651500" y="5516563"/>
            <a:ext cx="1830388" cy="457200"/>
          </a:xfrm>
          <a:prstGeom prst="rect">
            <a:avLst/>
          </a:prstGeom>
          <a:noFill/>
          <a:ln w="9525">
            <a:noFill/>
            <a:miter lim="800000"/>
            <a:headEnd/>
            <a:tailEnd/>
          </a:ln>
        </p:spPr>
        <p:txBody>
          <a:bodyPr wrap="none">
            <a:spAutoFit/>
          </a:bodyPr>
          <a:lstStyle/>
          <a:p>
            <a:r>
              <a:rPr lang="en-US" sz="2400" dirty="0"/>
              <a:t>Carnal mind</a:t>
            </a:r>
          </a:p>
        </p:txBody>
      </p:sp>
      <p:sp>
        <p:nvSpPr>
          <p:cNvPr id="46089" name="Text Box 10"/>
          <p:cNvSpPr txBox="1">
            <a:spLocks noChangeArrowheads="1"/>
          </p:cNvSpPr>
          <p:nvPr/>
        </p:nvSpPr>
        <p:spPr bwMode="auto">
          <a:xfrm>
            <a:off x="1547813" y="5516563"/>
            <a:ext cx="1625600" cy="457200"/>
          </a:xfrm>
          <a:prstGeom prst="rect">
            <a:avLst/>
          </a:prstGeom>
          <a:noFill/>
          <a:ln w="9525">
            <a:noFill/>
            <a:miter lim="800000"/>
            <a:headEnd/>
            <a:tailEnd/>
          </a:ln>
        </p:spPr>
        <p:txBody>
          <a:bodyPr wrap="none">
            <a:spAutoFit/>
          </a:bodyPr>
          <a:lstStyle/>
          <a:p>
            <a:r>
              <a:rPr lang="en-US" sz="2400" dirty="0"/>
              <a:t>Spirit mind</a:t>
            </a:r>
          </a:p>
        </p:txBody>
      </p:sp>
      <p:sp>
        <p:nvSpPr>
          <p:cNvPr id="46090" name="Text Box 11"/>
          <p:cNvSpPr txBox="1">
            <a:spLocks noChangeArrowheads="1"/>
          </p:cNvSpPr>
          <p:nvPr/>
        </p:nvSpPr>
        <p:spPr bwMode="auto">
          <a:xfrm>
            <a:off x="3808413" y="639763"/>
            <a:ext cx="1123950" cy="366712"/>
          </a:xfrm>
          <a:prstGeom prst="rect">
            <a:avLst/>
          </a:prstGeom>
          <a:noFill/>
          <a:ln w="9525">
            <a:noFill/>
            <a:miter lim="800000"/>
            <a:headEnd/>
            <a:tailEnd/>
          </a:ln>
        </p:spPr>
        <p:txBody>
          <a:bodyPr wrap="none">
            <a:spAutoFit/>
          </a:bodyPr>
          <a:lstStyle/>
          <a:p>
            <a:r>
              <a:rPr lang="en-US">
                <a:solidFill>
                  <a:schemeClr val="bg1"/>
                </a:solidFill>
              </a:rPr>
              <a:t>Gen 3:15</a:t>
            </a:r>
          </a:p>
        </p:txBody>
      </p:sp>
      <p:sp>
        <p:nvSpPr>
          <p:cNvPr id="46091" name="Text Box 12"/>
          <p:cNvSpPr txBox="1">
            <a:spLocks noChangeArrowheads="1"/>
          </p:cNvSpPr>
          <p:nvPr/>
        </p:nvSpPr>
        <p:spPr bwMode="auto">
          <a:xfrm>
            <a:off x="808038" y="6092825"/>
            <a:ext cx="7292975" cy="376238"/>
          </a:xfrm>
          <a:prstGeom prst="rect">
            <a:avLst/>
          </a:prstGeom>
          <a:noFill/>
          <a:ln w="9525">
            <a:solidFill>
              <a:schemeClr val="accent1"/>
            </a:solidFill>
            <a:miter lim="800000"/>
            <a:headEnd/>
            <a:tailEnd/>
          </a:ln>
        </p:spPr>
        <p:txBody>
          <a:bodyPr wrap="none">
            <a:spAutoFit/>
          </a:bodyPr>
          <a:lstStyle/>
          <a:p>
            <a:r>
              <a:rPr lang="en-US" dirty="0"/>
              <a:t>Occurs at International, National, Family, Individual and Personal level</a:t>
            </a:r>
          </a:p>
        </p:txBody>
      </p:sp>
      <p:pic>
        <p:nvPicPr>
          <p:cNvPr id="46092" name="Picture 15"/>
          <p:cNvPicPr>
            <a:picLocks noChangeAspect="1" noChangeArrowheads="1"/>
          </p:cNvPicPr>
          <p:nvPr/>
        </p:nvPicPr>
        <p:blipFill>
          <a:blip r:embed="rId3"/>
          <a:srcRect/>
          <a:stretch>
            <a:fillRect/>
          </a:stretch>
        </p:blipFill>
        <p:spPr bwMode="auto">
          <a:xfrm>
            <a:off x="2124075" y="1773238"/>
            <a:ext cx="936625" cy="715962"/>
          </a:xfrm>
          <a:prstGeom prst="rect">
            <a:avLst/>
          </a:prstGeom>
          <a:noFill/>
          <a:ln w="9525">
            <a:noFill/>
            <a:miter lim="800000"/>
            <a:headEnd/>
            <a:tailEnd/>
          </a:ln>
        </p:spPr>
      </p:pic>
      <p:pic>
        <p:nvPicPr>
          <p:cNvPr id="46093" name="Picture 16"/>
          <p:cNvPicPr>
            <a:picLocks noChangeAspect="1" noChangeArrowheads="1"/>
          </p:cNvPicPr>
          <p:nvPr/>
        </p:nvPicPr>
        <p:blipFill>
          <a:blip r:embed="rId4"/>
          <a:srcRect/>
          <a:stretch>
            <a:fillRect/>
          </a:stretch>
        </p:blipFill>
        <p:spPr bwMode="auto">
          <a:xfrm>
            <a:off x="5940425" y="1854200"/>
            <a:ext cx="936625"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956459" y="1785926"/>
            <a:ext cx="2001574" cy="369332"/>
          </a:xfrm>
          <a:prstGeom prst="rect">
            <a:avLst/>
          </a:prstGeom>
          <a:noFill/>
        </p:spPr>
        <p:txBody>
          <a:bodyPr wrap="none" rtlCol="0">
            <a:spAutoFit/>
          </a:bodyPr>
          <a:lstStyle/>
          <a:p>
            <a:r>
              <a:rPr lang="en-AU" i="1" dirty="0" smtClean="0"/>
              <a:t>2) Your Character</a:t>
            </a:r>
            <a:endParaRPr lang="en-AU" i="1" dirty="0"/>
          </a:p>
        </p:txBody>
      </p:sp>
      <p:sp>
        <p:nvSpPr>
          <p:cNvPr id="15" name="TextBox 14"/>
          <p:cNvSpPr txBox="1"/>
          <p:nvPr/>
        </p:nvSpPr>
        <p:spPr>
          <a:xfrm>
            <a:off x="4956459" y="2571744"/>
            <a:ext cx="2027222" cy="369332"/>
          </a:xfrm>
          <a:prstGeom prst="rect">
            <a:avLst/>
          </a:prstGeom>
          <a:noFill/>
        </p:spPr>
        <p:txBody>
          <a:bodyPr wrap="none" rtlCol="0">
            <a:spAutoFit/>
          </a:bodyPr>
          <a:lstStyle/>
          <a:p>
            <a:r>
              <a:rPr lang="en-AU" i="1" dirty="0" smtClean="0"/>
              <a:t>3) Your Behaviour</a:t>
            </a:r>
            <a:endParaRPr lang="en-AU" i="1" dirty="0"/>
          </a:p>
        </p:txBody>
      </p:sp>
      <p:sp>
        <p:nvSpPr>
          <p:cNvPr id="16" name="TextBox 15"/>
          <p:cNvSpPr txBox="1"/>
          <p:nvPr/>
        </p:nvSpPr>
        <p:spPr>
          <a:xfrm>
            <a:off x="4384955" y="4286256"/>
            <a:ext cx="2544607" cy="369332"/>
          </a:xfrm>
          <a:prstGeom prst="rect">
            <a:avLst/>
          </a:prstGeom>
          <a:noFill/>
        </p:spPr>
        <p:txBody>
          <a:bodyPr wrap="none" rtlCol="0">
            <a:spAutoFit/>
          </a:bodyPr>
          <a:lstStyle/>
          <a:p>
            <a:r>
              <a:rPr lang="en-AU" dirty="0" smtClean="0"/>
              <a:t>And define </a:t>
            </a:r>
            <a:r>
              <a:rPr lang="en-AU" u="sng" dirty="0" smtClean="0"/>
              <a:t>Your NAME</a:t>
            </a:r>
            <a:endParaRPr lang="en-AU" u="sng" dirty="0"/>
          </a:p>
        </p:txBody>
      </p:sp>
      <p:sp>
        <p:nvSpPr>
          <p:cNvPr id="20" name="TextBox 19"/>
          <p:cNvSpPr txBox="1"/>
          <p:nvPr/>
        </p:nvSpPr>
        <p:spPr>
          <a:xfrm>
            <a:off x="5027897" y="1000108"/>
            <a:ext cx="2582758" cy="369332"/>
          </a:xfrm>
          <a:prstGeom prst="rect">
            <a:avLst/>
          </a:prstGeom>
          <a:noFill/>
        </p:spPr>
        <p:txBody>
          <a:bodyPr wrap="none" rtlCol="0">
            <a:spAutoFit/>
          </a:bodyPr>
          <a:lstStyle/>
          <a:p>
            <a:r>
              <a:rPr lang="en-AU" i="1" dirty="0" smtClean="0"/>
              <a:t>1) Starts with your Birth</a:t>
            </a:r>
            <a:endParaRPr lang="en-AU" i="1" dirty="0"/>
          </a:p>
        </p:txBody>
      </p:sp>
      <p:sp>
        <p:nvSpPr>
          <p:cNvPr id="21" name="TextBox 20"/>
          <p:cNvSpPr txBox="1"/>
          <p:nvPr/>
        </p:nvSpPr>
        <p:spPr>
          <a:xfrm>
            <a:off x="4384955" y="5429264"/>
            <a:ext cx="4044697" cy="369332"/>
          </a:xfrm>
          <a:prstGeom prst="rect">
            <a:avLst/>
          </a:prstGeom>
          <a:noFill/>
        </p:spPr>
        <p:txBody>
          <a:bodyPr wrap="none" rtlCol="0">
            <a:spAutoFit/>
          </a:bodyPr>
          <a:lstStyle/>
          <a:p>
            <a:r>
              <a:rPr lang="en-AU" dirty="0" smtClean="0"/>
              <a:t>And thus your </a:t>
            </a:r>
            <a:r>
              <a:rPr lang="en-AU" u="sng" dirty="0" smtClean="0"/>
              <a:t>Memory and Memorial</a:t>
            </a:r>
            <a:endParaRPr lang="en-AU" u="sng" dirty="0"/>
          </a:p>
        </p:txBody>
      </p:sp>
      <p:cxnSp>
        <p:nvCxnSpPr>
          <p:cNvPr id="33" name="Straight Arrow Connector 32"/>
          <p:cNvCxnSpPr/>
          <p:nvPr/>
        </p:nvCxnSpPr>
        <p:spPr>
          <a:xfrm rot="5400000">
            <a:off x="5993104" y="5106999"/>
            <a:ext cx="500066"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384955" y="3714752"/>
            <a:ext cx="3583097" cy="369332"/>
          </a:xfrm>
          <a:prstGeom prst="rect">
            <a:avLst/>
          </a:prstGeom>
          <a:noFill/>
        </p:spPr>
        <p:txBody>
          <a:bodyPr wrap="none" rtlCol="0">
            <a:spAutoFit/>
          </a:bodyPr>
          <a:lstStyle/>
          <a:p>
            <a:r>
              <a:rPr lang="en-AU" dirty="0" smtClean="0"/>
              <a:t>Together these make </a:t>
            </a:r>
            <a:r>
              <a:rPr lang="en-AU" u="sng" dirty="0" smtClean="0"/>
              <a:t>an Identity</a:t>
            </a:r>
            <a:endParaRPr lang="en-AU" u="sng" dirty="0"/>
          </a:p>
        </p:txBody>
      </p:sp>
      <p:sp>
        <p:nvSpPr>
          <p:cNvPr id="25" name="TextBox 24"/>
          <p:cNvSpPr txBox="1"/>
          <p:nvPr/>
        </p:nvSpPr>
        <p:spPr>
          <a:xfrm>
            <a:off x="285720" y="500042"/>
            <a:ext cx="3786214" cy="2092881"/>
          </a:xfrm>
          <a:prstGeom prst="rect">
            <a:avLst/>
          </a:prstGeom>
          <a:noFill/>
        </p:spPr>
        <p:txBody>
          <a:bodyPr wrap="square" rtlCol="0">
            <a:spAutoFit/>
          </a:bodyPr>
          <a:lstStyle/>
          <a:p>
            <a:pPr algn="ctr"/>
            <a:r>
              <a:rPr lang="en-AU" dirty="0" smtClean="0"/>
              <a:t>Key ONE</a:t>
            </a:r>
          </a:p>
          <a:p>
            <a:pPr algn="ctr"/>
            <a:r>
              <a:rPr lang="en-AU" dirty="0" smtClean="0"/>
              <a:t> </a:t>
            </a:r>
            <a:r>
              <a:rPr lang="en-AU" b="1" u="sng" dirty="0" smtClean="0"/>
              <a:t>A BIBLE NAME is an</a:t>
            </a:r>
            <a:r>
              <a:rPr lang="en-AU" sz="2800" b="1" u="sng" dirty="0" smtClean="0"/>
              <a:t> IDENTITY</a:t>
            </a:r>
          </a:p>
          <a:p>
            <a:pPr algn="ctr"/>
            <a:r>
              <a:rPr lang="en-AU" sz="2800" b="1" dirty="0" smtClean="0"/>
              <a:t>(as well as </a:t>
            </a:r>
          </a:p>
          <a:p>
            <a:pPr algn="ctr"/>
            <a:r>
              <a:rPr lang="en-AU" sz="2800" b="1" dirty="0" smtClean="0"/>
              <a:t>a label)</a:t>
            </a:r>
            <a:endParaRPr lang="en-AU" sz="2800" b="1" dirty="0"/>
          </a:p>
        </p:txBody>
      </p:sp>
      <p:cxnSp>
        <p:nvCxnSpPr>
          <p:cNvPr id="17" name="Straight Arrow Connector 16"/>
          <p:cNvCxnSpPr/>
          <p:nvPr/>
        </p:nvCxnSpPr>
        <p:spPr>
          <a:xfrm rot="5400000">
            <a:off x="5921666" y="1606537"/>
            <a:ext cx="500066"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921666" y="2392355"/>
            <a:ext cx="500066"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27831" y="3214686"/>
            <a:ext cx="350046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3186" name="Picture 2" descr="http://www.xda-developers.com/wp-content/uploads/2011/06/key.jpg"/>
          <p:cNvPicPr>
            <a:picLocks noChangeAspect="1" noChangeArrowheads="1"/>
          </p:cNvPicPr>
          <p:nvPr/>
        </p:nvPicPr>
        <p:blipFill>
          <a:blip r:embed="rId3"/>
          <a:srcRect/>
          <a:stretch>
            <a:fillRect/>
          </a:stretch>
        </p:blipFill>
        <p:spPr bwMode="auto">
          <a:xfrm>
            <a:off x="928662" y="3000372"/>
            <a:ext cx="2381250"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00042"/>
            <a:ext cx="7786742" cy="4401205"/>
          </a:xfrm>
          <a:prstGeom prst="rect">
            <a:avLst/>
          </a:prstGeom>
        </p:spPr>
        <p:txBody>
          <a:bodyPr wrap="square">
            <a:spAutoFit/>
          </a:bodyPr>
          <a:lstStyle/>
          <a:p>
            <a:r>
              <a:rPr lang="en-AU" sz="2800" b="1" dirty="0" smtClean="0"/>
              <a:t>Typical Summary of the Kings/Chronicles:</a:t>
            </a:r>
          </a:p>
          <a:p>
            <a:endParaRPr lang="en-AU" sz="2800" b="1" dirty="0" smtClean="0"/>
          </a:p>
          <a:p>
            <a:endParaRPr lang="en-AU" sz="2800" b="1" dirty="0" smtClean="0"/>
          </a:p>
          <a:p>
            <a:pPr lvl="1">
              <a:buFont typeface="Arial" pitchFamily="34" charset="0"/>
              <a:buChar char="•"/>
            </a:pPr>
            <a:r>
              <a:rPr lang="en-AU" sz="2800" dirty="0" smtClean="0"/>
              <a:t>  A Name</a:t>
            </a:r>
          </a:p>
          <a:p>
            <a:pPr lvl="1">
              <a:buFont typeface="Arial" pitchFamily="34" charset="0"/>
              <a:buChar char="•"/>
            </a:pPr>
            <a:r>
              <a:rPr lang="en-AU" sz="2800" dirty="0" smtClean="0"/>
              <a:t>  Father and Mother</a:t>
            </a:r>
          </a:p>
          <a:p>
            <a:pPr lvl="1">
              <a:buFont typeface="Arial" pitchFamily="34" charset="0"/>
              <a:buChar char="•"/>
            </a:pPr>
            <a:r>
              <a:rPr lang="en-AU" sz="2800" dirty="0" smtClean="0"/>
              <a:t>  Did right/evil before the LORD</a:t>
            </a:r>
          </a:p>
          <a:p>
            <a:pPr lvl="1">
              <a:buFont typeface="Arial" pitchFamily="34" charset="0"/>
              <a:buChar char="•"/>
            </a:pPr>
            <a:r>
              <a:rPr lang="en-AU" sz="2800" dirty="0" smtClean="0"/>
              <a:t>  All the acts which he did</a:t>
            </a:r>
          </a:p>
          <a:p>
            <a:pPr lvl="1">
              <a:buFont typeface="Arial" pitchFamily="34" charset="0"/>
              <a:buChar char="•"/>
            </a:pPr>
            <a:r>
              <a:rPr lang="en-AU" sz="2800" dirty="0" smtClean="0"/>
              <a:t>  Died and Buried</a:t>
            </a:r>
          </a:p>
          <a:p>
            <a:pPr lvl="1"/>
            <a:endParaRPr lang="en-AU" sz="2800" dirty="0" smtClean="0"/>
          </a:p>
          <a:p>
            <a:pPr lvl="1"/>
            <a:r>
              <a:rPr lang="en-AU" sz="2800" dirty="0" smtClean="0"/>
              <a:t>Their Label and Identity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14282" y="285728"/>
            <a:ext cx="4286280" cy="1107996"/>
          </a:xfrm>
          <a:prstGeom prst="rect">
            <a:avLst/>
          </a:prstGeom>
          <a:noFill/>
        </p:spPr>
        <p:txBody>
          <a:bodyPr wrap="square" rtlCol="0">
            <a:spAutoFit/>
          </a:bodyPr>
          <a:lstStyle/>
          <a:p>
            <a:pPr algn="ctr"/>
            <a:r>
              <a:rPr lang="en-AU" dirty="0" smtClean="0"/>
              <a:t>Key TWO </a:t>
            </a:r>
          </a:p>
          <a:p>
            <a:pPr algn="ctr"/>
            <a:r>
              <a:rPr lang="en-AU" dirty="0" smtClean="0"/>
              <a:t> Bible Names have a </a:t>
            </a:r>
            <a:r>
              <a:rPr lang="en-AU" sz="2400" b="1" u="sng" dirty="0" smtClean="0"/>
              <a:t>Thematic Rationale</a:t>
            </a:r>
            <a:endParaRPr lang="en-AU" sz="2400" b="1" u="sng" dirty="0"/>
          </a:p>
        </p:txBody>
      </p:sp>
      <p:sp>
        <p:nvSpPr>
          <p:cNvPr id="27" name="TextBox 26"/>
          <p:cNvSpPr txBox="1"/>
          <p:nvPr/>
        </p:nvSpPr>
        <p:spPr>
          <a:xfrm>
            <a:off x="4929190" y="1428736"/>
            <a:ext cx="4000528" cy="3416320"/>
          </a:xfrm>
          <a:prstGeom prst="rect">
            <a:avLst/>
          </a:prstGeom>
          <a:noFill/>
        </p:spPr>
        <p:txBody>
          <a:bodyPr wrap="square" rtlCol="0">
            <a:spAutoFit/>
          </a:bodyPr>
          <a:lstStyle/>
          <a:p>
            <a:r>
              <a:rPr lang="en-AU" i="1" dirty="0" smtClean="0"/>
              <a:t>A Bible NAME</a:t>
            </a:r>
          </a:p>
          <a:p>
            <a:endParaRPr lang="en-AU" i="1" dirty="0" smtClean="0"/>
          </a:p>
          <a:p>
            <a:r>
              <a:rPr lang="en-AU" i="1" dirty="0" smtClean="0"/>
              <a:t>      Exists within </a:t>
            </a:r>
            <a:r>
              <a:rPr lang="en-AU" i="1" u="sng" dirty="0" smtClean="0"/>
              <a:t>a Context</a:t>
            </a:r>
          </a:p>
          <a:p>
            <a:endParaRPr lang="en-AU" dirty="0" smtClean="0"/>
          </a:p>
          <a:p>
            <a:r>
              <a:rPr lang="en-AU" dirty="0" smtClean="0"/>
              <a:t>Which is</a:t>
            </a:r>
          </a:p>
          <a:p>
            <a:endParaRPr lang="en-AU" i="1" dirty="0" smtClean="0"/>
          </a:p>
          <a:p>
            <a:r>
              <a:rPr lang="en-AU" i="1" dirty="0" smtClean="0"/>
              <a:t>     Related to A </a:t>
            </a:r>
            <a:r>
              <a:rPr lang="en-AU" i="1" u="sng" dirty="0" smtClean="0"/>
              <a:t>ROLE/Purpose</a:t>
            </a:r>
          </a:p>
          <a:p>
            <a:endParaRPr lang="en-AU" i="1" dirty="0" smtClean="0"/>
          </a:p>
          <a:p>
            <a:r>
              <a:rPr lang="en-AU" i="1" dirty="0" smtClean="0"/>
              <a:t>And </a:t>
            </a:r>
            <a:r>
              <a:rPr lang="en-AU" dirty="0" smtClean="0"/>
              <a:t>conforms with</a:t>
            </a:r>
          </a:p>
          <a:p>
            <a:endParaRPr lang="en-AU" i="1" u="sng" dirty="0" smtClean="0"/>
          </a:p>
          <a:p>
            <a:r>
              <a:rPr lang="en-AU" dirty="0" smtClean="0"/>
              <a:t>the Bibles</a:t>
            </a:r>
          </a:p>
          <a:p>
            <a:r>
              <a:rPr lang="en-AU" dirty="0" smtClean="0"/>
              <a:t>	</a:t>
            </a:r>
            <a:r>
              <a:rPr lang="en-AU" u="sng" dirty="0" smtClean="0"/>
              <a:t>Typological Framework</a:t>
            </a:r>
            <a:endParaRPr lang="en-AU" u="sng" dirty="0"/>
          </a:p>
        </p:txBody>
      </p:sp>
      <p:cxnSp>
        <p:nvCxnSpPr>
          <p:cNvPr id="29" name="Straight Connector 28"/>
          <p:cNvCxnSpPr/>
          <p:nvPr/>
        </p:nvCxnSpPr>
        <p:spPr>
          <a:xfrm rot="5400000">
            <a:off x="1678761" y="3250405"/>
            <a:ext cx="607223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3186" name="Picture 2" descr="http://www.xda-developers.com/wp-content/uploads/2011/06/key.jpg"/>
          <p:cNvPicPr>
            <a:picLocks noChangeAspect="1" noChangeArrowheads="1"/>
          </p:cNvPicPr>
          <p:nvPr/>
        </p:nvPicPr>
        <p:blipFill>
          <a:blip r:embed="rId3"/>
          <a:srcRect/>
          <a:stretch>
            <a:fillRect/>
          </a:stretch>
        </p:blipFill>
        <p:spPr bwMode="auto">
          <a:xfrm>
            <a:off x="1214414" y="2428868"/>
            <a:ext cx="2381250" cy="2381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14290"/>
            <a:ext cx="6143668" cy="6124754"/>
          </a:xfrm>
          <a:prstGeom prst="rect">
            <a:avLst/>
          </a:prstGeom>
        </p:spPr>
        <p:txBody>
          <a:bodyPr wrap="square">
            <a:spAutoFit/>
          </a:bodyPr>
          <a:lstStyle/>
          <a:p>
            <a:r>
              <a:rPr lang="en-AU" sz="2800" b="1" dirty="0" smtClean="0"/>
              <a:t>Names have meanings:</a:t>
            </a:r>
          </a:p>
          <a:p>
            <a:endParaRPr lang="en-AU" sz="2800" b="1" dirty="0" smtClean="0"/>
          </a:p>
          <a:p>
            <a:pPr lvl="1">
              <a:buFont typeface="Arial" pitchFamily="34" charset="0"/>
              <a:buChar char="•"/>
            </a:pPr>
            <a:r>
              <a:rPr lang="en-AU" sz="2800" dirty="0" smtClean="0"/>
              <a:t> Adam = Earth</a:t>
            </a:r>
          </a:p>
          <a:p>
            <a:pPr lvl="1">
              <a:buFont typeface="Arial" pitchFamily="34" charset="0"/>
              <a:buChar char="•"/>
            </a:pPr>
            <a:r>
              <a:rPr lang="en-AU" sz="2800" dirty="0" smtClean="0"/>
              <a:t> Eve – Living</a:t>
            </a:r>
          </a:p>
          <a:p>
            <a:pPr lvl="1">
              <a:buFont typeface="Arial" pitchFamily="34" charset="0"/>
              <a:buChar char="•"/>
            </a:pPr>
            <a:r>
              <a:rPr lang="en-AU" sz="2800" dirty="0" smtClean="0"/>
              <a:t> Noah = Rest</a:t>
            </a:r>
          </a:p>
          <a:p>
            <a:pPr lvl="1">
              <a:buFont typeface="Arial" pitchFamily="34" charset="0"/>
              <a:buChar char="•"/>
            </a:pPr>
            <a:r>
              <a:rPr lang="en-AU" sz="2800" dirty="0" smtClean="0"/>
              <a:t> Abraham = Father of a Multitude</a:t>
            </a:r>
          </a:p>
          <a:p>
            <a:pPr lvl="1">
              <a:buFont typeface="Arial" pitchFamily="34" charset="0"/>
              <a:buChar char="•"/>
            </a:pPr>
            <a:r>
              <a:rPr lang="en-AU" sz="2800" dirty="0" smtClean="0"/>
              <a:t> Isaac = Laughter</a:t>
            </a:r>
          </a:p>
          <a:p>
            <a:pPr lvl="1">
              <a:buFont typeface="Arial" pitchFamily="34" charset="0"/>
              <a:buChar char="•"/>
            </a:pPr>
            <a:r>
              <a:rPr lang="en-AU" sz="2800" dirty="0" smtClean="0"/>
              <a:t> Israel = Prince with El</a:t>
            </a:r>
          </a:p>
          <a:p>
            <a:pPr lvl="1">
              <a:buFont typeface="Arial" pitchFamily="34" charset="0"/>
              <a:buChar char="•"/>
            </a:pPr>
            <a:r>
              <a:rPr lang="en-AU" sz="2800" dirty="0" smtClean="0"/>
              <a:t> David = Beloved</a:t>
            </a:r>
          </a:p>
          <a:p>
            <a:pPr lvl="1">
              <a:buFont typeface="Arial" pitchFamily="34" charset="0"/>
              <a:buChar char="•"/>
            </a:pPr>
            <a:r>
              <a:rPr lang="en-AU" sz="2800" dirty="0" smtClean="0"/>
              <a:t> Samuel = Heard of God</a:t>
            </a:r>
          </a:p>
          <a:p>
            <a:pPr lvl="1">
              <a:buFont typeface="Arial" pitchFamily="34" charset="0"/>
              <a:buChar char="•"/>
            </a:pPr>
            <a:r>
              <a:rPr lang="en-AU" sz="2800" dirty="0" smtClean="0"/>
              <a:t> Mary = Bitter</a:t>
            </a:r>
          </a:p>
          <a:p>
            <a:pPr lvl="1">
              <a:buFont typeface="Arial" pitchFamily="34" charset="0"/>
              <a:buChar char="•"/>
            </a:pPr>
            <a:r>
              <a:rPr lang="en-AU" sz="2800" dirty="0" smtClean="0"/>
              <a:t> Simon = Hearer</a:t>
            </a:r>
          </a:p>
          <a:p>
            <a:pPr lvl="1">
              <a:buFont typeface="Arial" pitchFamily="34" charset="0"/>
              <a:buChar char="•"/>
            </a:pPr>
            <a:r>
              <a:rPr lang="en-AU" sz="2800" dirty="0" smtClean="0"/>
              <a:t> Paul = Little</a:t>
            </a:r>
          </a:p>
          <a:p>
            <a:pPr lvl="1"/>
            <a:r>
              <a:rPr lang="en-AU" sz="2800" dirty="0" smtClean="0"/>
              <a:t>etc</a:t>
            </a:r>
            <a:endParaRPr lang="en-AU" sz="28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46643</TotalTime>
  <Words>3127</Words>
  <Application>Microsoft Office PowerPoint</Application>
  <PresentationFormat>On-screen Show (4:3)</PresentationFormat>
  <Paragraphs>668</Paragraphs>
  <Slides>53</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dc:creator>
  <cp:lastModifiedBy>Simon</cp:lastModifiedBy>
  <cp:revision>181</cp:revision>
  <dcterms:created xsi:type="dcterms:W3CDTF">2009-01-16T07:40:16Z</dcterms:created>
  <dcterms:modified xsi:type="dcterms:W3CDTF">2011-07-04T12:18:52Z</dcterms:modified>
</cp:coreProperties>
</file>