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377" r:id="rId2"/>
    <p:sldId id="325" r:id="rId3"/>
    <p:sldId id="326" r:id="rId4"/>
    <p:sldId id="386" r:id="rId5"/>
    <p:sldId id="339" r:id="rId6"/>
    <p:sldId id="340" r:id="rId7"/>
    <p:sldId id="388" r:id="rId8"/>
    <p:sldId id="378" r:id="rId9"/>
    <p:sldId id="313" r:id="rId10"/>
    <p:sldId id="358" r:id="rId11"/>
    <p:sldId id="355" r:id="rId12"/>
    <p:sldId id="361" r:id="rId13"/>
    <p:sldId id="360" r:id="rId14"/>
    <p:sldId id="359" r:id="rId15"/>
    <p:sldId id="345" r:id="rId16"/>
    <p:sldId id="370" r:id="rId17"/>
    <p:sldId id="387" r:id="rId18"/>
    <p:sldId id="320" r:id="rId19"/>
    <p:sldId id="366" r:id="rId20"/>
    <p:sldId id="365" r:id="rId21"/>
    <p:sldId id="367" r:id="rId22"/>
    <p:sldId id="318" r:id="rId23"/>
    <p:sldId id="317" r:id="rId24"/>
    <p:sldId id="347" r:id="rId25"/>
    <p:sldId id="368" r:id="rId26"/>
    <p:sldId id="385" r:id="rId27"/>
    <p:sldId id="379" r:id="rId28"/>
    <p:sldId id="362" r:id="rId29"/>
    <p:sldId id="363" r:id="rId30"/>
    <p:sldId id="380" r:id="rId31"/>
    <p:sldId id="389" r:id="rId32"/>
    <p:sldId id="373" r:id="rId33"/>
    <p:sldId id="375" r:id="rId34"/>
    <p:sldId id="374" r:id="rId35"/>
    <p:sldId id="381" r:id="rId36"/>
    <p:sldId id="390" r:id="rId37"/>
    <p:sldId id="382" r:id="rId38"/>
    <p:sldId id="384" r:id="rId39"/>
  </p:sldIdLst>
  <p:sldSz cx="9144000" cy="6858000" type="screen4x3"/>
  <p:notesSz cx="6881813" cy="100155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635" autoAdjust="0"/>
  </p:normalViewPr>
  <p:slideViewPr>
    <p:cSldViewPr>
      <p:cViewPr varScale="1">
        <p:scale>
          <a:sx n="73" d="100"/>
          <a:sy n="73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35315315-B56C-4726-9B00-8F67968EE6D8}" type="datetimeFigureOut">
              <a:rPr lang="en-US"/>
              <a:pPr>
                <a:defRPr/>
              </a:pPr>
              <a:t>7/8/2011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51" tIns="48276" rIns="96551" bIns="48276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757381"/>
            <a:ext cx="5505450" cy="4506992"/>
          </a:xfrm>
          <a:prstGeom prst="rect">
            <a:avLst/>
          </a:prstGeom>
        </p:spPr>
        <p:txBody>
          <a:bodyPr vert="horz" lIns="96551" tIns="48276" rIns="96551" bIns="482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3E2BCDA-66F0-4E17-B5B3-2167AB40149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A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A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A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A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A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A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A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E2BCDA-66F0-4E17-B5B3-2167AB40149C}" type="slidenum">
              <a:rPr lang="en-AU" smtClean="0"/>
              <a:pPr>
                <a:defRPr/>
              </a:pPr>
              <a:t>16</a:t>
            </a:fld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A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4130F4-A163-4B0B-95CF-35DABBE80114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A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C589A9-DB51-44AD-8BB9-F0E664670847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A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A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A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A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8A15A2-150B-49FA-9628-2175D8B05FBD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A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A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A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A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A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8A15A2-150B-49FA-9628-2175D8B05FBD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A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8A15A2-150B-49FA-9628-2175D8B05FBD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A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A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AU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AU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AU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AU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AU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AU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AU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A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A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A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A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A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DC91C-994A-4CD8-856A-543624736CCA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A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8A15A2-150B-49FA-9628-2175D8B05FBD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B96BC-75CB-4874-BB54-C48100A16E28}" type="datetimeFigureOut">
              <a:rPr lang="en-US"/>
              <a:pPr>
                <a:defRPr/>
              </a:pPr>
              <a:t>7/8/2011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E844A-C237-400A-ADCA-032D7AF2F87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83DD0-DC26-4340-8A80-1C0FAF037FE5}" type="datetimeFigureOut">
              <a:rPr lang="en-US"/>
              <a:pPr>
                <a:defRPr/>
              </a:pPr>
              <a:t>7/8/2011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961C6-52A3-4D51-AA3A-AC5808840FE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CE18B-02D7-42F4-9187-59D9F19250C7}" type="datetimeFigureOut">
              <a:rPr lang="en-US"/>
              <a:pPr>
                <a:defRPr/>
              </a:pPr>
              <a:t>7/8/2011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C0C29-21C4-417D-959F-E7C411EDB34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64F7C-A253-4059-B9BC-487373C978C5}" type="datetimeFigureOut">
              <a:rPr lang="en-US"/>
              <a:pPr>
                <a:defRPr/>
              </a:pPr>
              <a:t>7/8/2011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1B6F1-FCD1-475D-98D1-06E41C380E5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DBE5-93F3-40A4-AD7D-99950D6597D4}" type="datetimeFigureOut">
              <a:rPr lang="en-US"/>
              <a:pPr>
                <a:defRPr/>
              </a:pPr>
              <a:t>7/8/2011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E0F48-BF29-4519-8075-8D8FE4A27CF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EC5D2-F152-49FE-86D2-82BD14780F2B}" type="datetimeFigureOut">
              <a:rPr lang="en-US"/>
              <a:pPr>
                <a:defRPr/>
              </a:pPr>
              <a:t>7/8/2011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E5A20-6966-4893-8193-2FD3142DCEC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6B83-A88E-4CB1-9BC4-02F531870CF0}" type="datetimeFigureOut">
              <a:rPr lang="en-US"/>
              <a:pPr>
                <a:defRPr/>
              </a:pPr>
              <a:t>7/8/2011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34F40-FD64-4817-96D4-ED7E1296985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E362A-CF7D-4D2E-B1CA-EBAB590C5A21}" type="datetimeFigureOut">
              <a:rPr lang="en-US"/>
              <a:pPr>
                <a:defRPr/>
              </a:pPr>
              <a:t>7/8/2011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557AD-8177-424E-8696-FA541DDB499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CE076-7608-4D63-BF00-E934161F4055}" type="datetimeFigureOut">
              <a:rPr lang="en-US"/>
              <a:pPr>
                <a:defRPr/>
              </a:pPr>
              <a:t>7/8/2011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FC9E8-45AB-464A-B263-C8D7C483282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4E086-A591-4EAD-8366-C2A2E47DA434}" type="datetimeFigureOut">
              <a:rPr lang="en-US"/>
              <a:pPr>
                <a:defRPr/>
              </a:pPr>
              <a:t>7/8/2011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BCB7A-9D4E-4D8F-A850-A8CBBCA99E0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3A076-3B73-4085-A2CF-B33263780B15}" type="datetimeFigureOut">
              <a:rPr lang="en-US"/>
              <a:pPr>
                <a:defRPr/>
              </a:pPr>
              <a:t>7/8/2011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BED89-5984-413D-A922-60491DE8709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54AF19-43B5-4C28-B0EE-7EAD4E6978B6}" type="datetimeFigureOut">
              <a:rPr lang="en-US"/>
              <a:pPr>
                <a:defRPr/>
              </a:pPr>
              <a:t>7/8/2011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E5B160-35C4-45B5-B24F-0BB265FD93B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7" name="Rectangle 6"/>
          <p:cNvSpPr/>
          <p:nvPr userDrawn="1"/>
        </p:nvSpPr>
        <p:spPr>
          <a:xfrm>
            <a:off x="3571868" y="6488668"/>
            <a:ext cx="4572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>
                <a:latin typeface="Monotype Corsiva" pitchFamily="66" charset="0"/>
              </a:rPr>
              <a:t>“Thou art the Christ”</a:t>
            </a:r>
            <a:endParaRPr lang="en-AU" dirty="0">
              <a:latin typeface="Monotype Corsiva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428728" y="1142984"/>
            <a:ext cx="61895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4000" dirty="0" smtClean="0">
                <a:latin typeface="Calibri" pitchFamily="34" charset="0"/>
              </a:rPr>
              <a:t>The Name and Titles of Jesus</a:t>
            </a:r>
            <a:endParaRPr lang="en-AU" sz="4000" dirty="0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14678" y="3071810"/>
            <a:ext cx="27505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4000" dirty="0" smtClean="0">
                <a:latin typeface="Calibri" pitchFamily="34" charset="0"/>
              </a:rPr>
              <a:t>“The Christ”</a:t>
            </a:r>
            <a:endParaRPr lang="en-AU" sz="4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71414"/>
            <a:ext cx="8643998" cy="65556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2000" dirty="0" smtClean="0"/>
              <a:t> </a:t>
            </a:r>
          </a:p>
          <a:p>
            <a:r>
              <a:rPr lang="en-AU" sz="2000" dirty="0" err="1" smtClean="0"/>
              <a:t>Exo</a:t>
            </a:r>
            <a:r>
              <a:rPr lang="en-AU" sz="2000" dirty="0" smtClean="0"/>
              <a:t> 30:25  And thou shalt make it an oil of holy ointment, an ointment compound after the art of the apothecary: it shall be a holy anointing oil. </a:t>
            </a:r>
          </a:p>
          <a:p>
            <a:r>
              <a:rPr lang="en-AU" sz="2000" dirty="0" smtClean="0"/>
              <a:t> </a:t>
            </a:r>
          </a:p>
          <a:p>
            <a:r>
              <a:rPr lang="en-AU" sz="2000" dirty="0" err="1" smtClean="0"/>
              <a:t>Exo</a:t>
            </a:r>
            <a:r>
              <a:rPr lang="en-AU" sz="2000" dirty="0" smtClean="0"/>
              <a:t> 30:26  And thou shalt anoint the tabernacle of the congregation therewith, and the ark of the testimony, </a:t>
            </a:r>
          </a:p>
          <a:p>
            <a:r>
              <a:rPr lang="en-AU" sz="2000" dirty="0" err="1" smtClean="0"/>
              <a:t>Exo</a:t>
            </a:r>
            <a:r>
              <a:rPr lang="en-AU" sz="2000" dirty="0" smtClean="0"/>
              <a:t> 30:27  And the table and all his vessels, and the candlestick and his vessels, and the altar of incense, </a:t>
            </a:r>
          </a:p>
          <a:p>
            <a:r>
              <a:rPr lang="en-AU" sz="2000" dirty="0" err="1" smtClean="0"/>
              <a:t>Exo</a:t>
            </a:r>
            <a:r>
              <a:rPr lang="en-AU" sz="2000" dirty="0" smtClean="0"/>
              <a:t> 30:28  And the altar of burnt offering with all his vessels, and the laver and his foot. </a:t>
            </a:r>
          </a:p>
          <a:p>
            <a:r>
              <a:rPr lang="en-AU" sz="2000" dirty="0" err="1" smtClean="0"/>
              <a:t>Exo</a:t>
            </a:r>
            <a:r>
              <a:rPr lang="en-AU" sz="2000" dirty="0" smtClean="0"/>
              <a:t> 30:29  And thou shalt sanctify them, that they may be most holy: whatsoever </a:t>
            </a:r>
            <a:r>
              <a:rPr lang="en-AU" sz="2000" dirty="0" err="1" smtClean="0"/>
              <a:t>toucheth</a:t>
            </a:r>
            <a:r>
              <a:rPr lang="en-AU" sz="2000" dirty="0" smtClean="0"/>
              <a:t> them shall be holy. </a:t>
            </a:r>
          </a:p>
          <a:p>
            <a:endParaRPr lang="en-AU" sz="2000" dirty="0" smtClean="0"/>
          </a:p>
          <a:p>
            <a:r>
              <a:rPr lang="en-AU" sz="2000" dirty="0" err="1" smtClean="0"/>
              <a:t>Exo</a:t>
            </a:r>
            <a:r>
              <a:rPr lang="en-AU" sz="2000" dirty="0" smtClean="0"/>
              <a:t> 30:30  And thou shalt anoint Aaron and his sons, and consecrate them, that </a:t>
            </a:r>
            <a:r>
              <a:rPr lang="en-AU" sz="2000" i="1" dirty="0" smtClean="0"/>
              <a:t>they</a:t>
            </a:r>
            <a:r>
              <a:rPr lang="en-AU" sz="2000" dirty="0" smtClean="0"/>
              <a:t> may minister unto me in the priest's office. </a:t>
            </a:r>
          </a:p>
          <a:p>
            <a:endParaRPr lang="en-AU" sz="2000" dirty="0" smtClean="0"/>
          </a:p>
          <a:p>
            <a:r>
              <a:rPr lang="en-AU" sz="2000" dirty="0" err="1" smtClean="0"/>
              <a:t>Exo</a:t>
            </a:r>
            <a:r>
              <a:rPr lang="en-AU" sz="2000" dirty="0" smtClean="0"/>
              <a:t> 30:31  And thou shalt speak unto the children of Israel, saying, This shall be a holy anointing oil unto me throughout your generations. </a:t>
            </a:r>
          </a:p>
          <a:p>
            <a:r>
              <a:rPr lang="en-AU" sz="2000" dirty="0" err="1" smtClean="0"/>
              <a:t>Exo</a:t>
            </a:r>
            <a:r>
              <a:rPr lang="en-AU" sz="2000" dirty="0" smtClean="0"/>
              <a:t> 30:32  Upon man's flesh shall it not be poured, neither shall ye make </a:t>
            </a:r>
            <a:r>
              <a:rPr lang="en-AU" sz="2000" i="1" dirty="0" smtClean="0"/>
              <a:t>any</a:t>
            </a:r>
            <a:r>
              <a:rPr lang="en-AU" sz="2000" dirty="0" smtClean="0"/>
              <a:t> </a:t>
            </a:r>
            <a:r>
              <a:rPr lang="en-AU" sz="2000" i="1" dirty="0" smtClean="0"/>
              <a:t>other</a:t>
            </a:r>
            <a:r>
              <a:rPr lang="en-AU" sz="2000" dirty="0" smtClean="0"/>
              <a:t> like it, after the composition of it: it </a:t>
            </a:r>
            <a:r>
              <a:rPr lang="en-AU" sz="2000" i="1" dirty="0" smtClean="0"/>
              <a:t>is</a:t>
            </a:r>
            <a:r>
              <a:rPr lang="en-AU" sz="2000" dirty="0" smtClean="0"/>
              <a:t> holy, </a:t>
            </a:r>
            <a:r>
              <a:rPr lang="en-AU" sz="2000" i="1" dirty="0" smtClean="0"/>
              <a:t>and</a:t>
            </a:r>
            <a:r>
              <a:rPr lang="en-AU" sz="2000" dirty="0" smtClean="0"/>
              <a:t> it shall be holy unto you. </a:t>
            </a:r>
            <a:r>
              <a:rPr lang="en-AU" sz="1600" dirty="0" smtClean="0"/>
              <a:t> </a:t>
            </a:r>
            <a:endParaRPr lang="en-AU" sz="1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71414"/>
            <a:ext cx="8643998" cy="65556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2000" dirty="0" smtClean="0"/>
              <a:t> </a:t>
            </a:r>
          </a:p>
          <a:p>
            <a:r>
              <a:rPr lang="en-AU" sz="2000" dirty="0" err="1" smtClean="0"/>
              <a:t>Exo</a:t>
            </a:r>
            <a:r>
              <a:rPr lang="en-AU" sz="2000" dirty="0" smtClean="0"/>
              <a:t> 30:25  And thou shalt make it an oil of </a:t>
            </a:r>
            <a:r>
              <a:rPr lang="en-AU" sz="2000" b="1" u="sng" dirty="0" smtClean="0">
                <a:solidFill>
                  <a:srgbClr val="00B050"/>
                </a:solidFill>
              </a:rPr>
              <a:t>holy </a:t>
            </a:r>
            <a:r>
              <a:rPr lang="en-AU" sz="2000" dirty="0" smtClean="0"/>
              <a:t>ointment, an ointment compound after the art of the apothecary: it shall be a </a:t>
            </a:r>
            <a:r>
              <a:rPr lang="en-AU" sz="2000" b="1" u="sng" dirty="0" smtClean="0">
                <a:solidFill>
                  <a:srgbClr val="00B050"/>
                </a:solidFill>
              </a:rPr>
              <a:t>holy</a:t>
            </a:r>
            <a:r>
              <a:rPr lang="en-AU" sz="2000" dirty="0" smtClean="0"/>
              <a:t> anointing oil. </a:t>
            </a:r>
          </a:p>
          <a:p>
            <a:r>
              <a:rPr lang="en-AU" sz="2000" dirty="0" smtClean="0"/>
              <a:t> </a:t>
            </a:r>
          </a:p>
          <a:p>
            <a:r>
              <a:rPr lang="en-AU" sz="2000" dirty="0" err="1" smtClean="0"/>
              <a:t>Exo</a:t>
            </a:r>
            <a:r>
              <a:rPr lang="en-AU" sz="2000" dirty="0" smtClean="0"/>
              <a:t> 30:26  And thou shalt anoint the tabernacle of the congregation therewith, and the ark of the testimony, </a:t>
            </a:r>
          </a:p>
          <a:p>
            <a:r>
              <a:rPr lang="en-AU" sz="2000" dirty="0" err="1" smtClean="0"/>
              <a:t>Exo</a:t>
            </a:r>
            <a:r>
              <a:rPr lang="en-AU" sz="2000" dirty="0" smtClean="0"/>
              <a:t> 30:27  And the table and all his vessels, and the candlestick and his vessels, and the altar of incense, </a:t>
            </a:r>
          </a:p>
          <a:p>
            <a:r>
              <a:rPr lang="en-AU" sz="2000" dirty="0" err="1" smtClean="0"/>
              <a:t>Exo</a:t>
            </a:r>
            <a:r>
              <a:rPr lang="en-AU" sz="2000" dirty="0" smtClean="0"/>
              <a:t> 30:28  And the altar of burnt offering with all his vessels, and the laver and his foot. </a:t>
            </a:r>
          </a:p>
          <a:p>
            <a:r>
              <a:rPr lang="en-AU" sz="2000" dirty="0" err="1" smtClean="0"/>
              <a:t>Exo</a:t>
            </a:r>
            <a:r>
              <a:rPr lang="en-AU" sz="2000" dirty="0" smtClean="0"/>
              <a:t> 30:29  And thou shalt </a:t>
            </a:r>
            <a:r>
              <a:rPr lang="en-AU" sz="2000" b="1" u="sng" dirty="0" smtClean="0">
                <a:solidFill>
                  <a:srgbClr val="00B050"/>
                </a:solidFill>
              </a:rPr>
              <a:t>sanctify</a:t>
            </a:r>
            <a:r>
              <a:rPr lang="en-AU" sz="2000" dirty="0" smtClean="0"/>
              <a:t> them, </a:t>
            </a:r>
            <a:r>
              <a:rPr lang="en-AU" sz="2000" b="1" u="sng" dirty="0" smtClean="0"/>
              <a:t>that they may be </a:t>
            </a:r>
            <a:r>
              <a:rPr lang="en-AU" sz="2000" b="1" u="sng" dirty="0" smtClean="0">
                <a:solidFill>
                  <a:srgbClr val="00B050"/>
                </a:solidFill>
              </a:rPr>
              <a:t>most holy</a:t>
            </a:r>
            <a:r>
              <a:rPr lang="en-AU" sz="2000" dirty="0" smtClean="0"/>
              <a:t>: whatsoever </a:t>
            </a:r>
            <a:r>
              <a:rPr lang="en-AU" sz="2000" dirty="0" err="1" smtClean="0"/>
              <a:t>toucheth</a:t>
            </a:r>
            <a:r>
              <a:rPr lang="en-AU" sz="2000" dirty="0" smtClean="0"/>
              <a:t> them shall </a:t>
            </a:r>
            <a:r>
              <a:rPr lang="en-AU" sz="2000" b="1" u="sng" dirty="0" smtClean="0">
                <a:solidFill>
                  <a:srgbClr val="00B050"/>
                </a:solidFill>
              </a:rPr>
              <a:t>be holy. </a:t>
            </a:r>
          </a:p>
          <a:p>
            <a:endParaRPr lang="en-AU" sz="2000" b="1" u="sng" dirty="0" smtClean="0">
              <a:solidFill>
                <a:srgbClr val="00B050"/>
              </a:solidFill>
            </a:endParaRPr>
          </a:p>
          <a:p>
            <a:r>
              <a:rPr lang="en-AU" sz="2000" dirty="0" err="1" smtClean="0"/>
              <a:t>Exo</a:t>
            </a:r>
            <a:r>
              <a:rPr lang="en-AU" sz="2000" dirty="0" smtClean="0"/>
              <a:t> 30:30  And thou shalt anoint Aaron and his sons, and </a:t>
            </a:r>
            <a:r>
              <a:rPr lang="en-AU" sz="2000" b="1" u="sng" dirty="0" smtClean="0">
                <a:solidFill>
                  <a:srgbClr val="00B050"/>
                </a:solidFill>
              </a:rPr>
              <a:t>consecrate</a:t>
            </a:r>
            <a:r>
              <a:rPr lang="en-AU" sz="2000" dirty="0" smtClean="0"/>
              <a:t> them</a:t>
            </a:r>
            <a:r>
              <a:rPr lang="en-AU" sz="2000" b="1" u="sng" dirty="0" smtClean="0"/>
              <a:t>, that </a:t>
            </a:r>
            <a:r>
              <a:rPr lang="en-AU" sz="2000" b="1" i="1" u="sng" dirty="0" smtClean="0"/>
              <a:t>they</a:t>
            </a:r>
            <a:r>
              <a:rPr lang="en-AU" sz="2000" b="1" u="sng" dirty="0" smtClean="0"/>
              <a:t> may minister </a:t>
            </a:r>
            <a:r>
              <a:rPr lang="en-AU" sz="2000" dirty="0" smtClean="0"/>
              <a:t>unto me in the priest's office. </a:t>
            </a:r>
          </a:p>
          <a:p>
            <a:endParaRPr lang="en-AU" sz="2000" dirty="0" smtClean="0"/>
          </a:p>
          <a:p>
            <a:r>
              <a:rPr lang="en-AU" sz="2000" dirty="0" err="1" smtClean="0"/>
              <a:t>Exo</a:t>
            </a:r>
            <a:r>
              <a:rPr lang="en-AU" sz="2000" dirty="0" smtClean="0"/>
              <a:t> 30:31  And thou shalt speak unto the children of Israel, saying, This shall be a </a:t>
            </a:r>
            <a:r>
              <a:rPr lang="en-AU" sz="2000" b="1" u="sng" dirty="0" smtClean="0">
                <a:solidFill>
                  <a:srgbClr val="00B050"/>
                </a:solidFill>
              </a:rPr>
              <a:t>holy</a:t>
            </a:r>
            <a:r>
              <a:rPr lang="en-AU" sz="2000" dirty="0" smtClean="0"/>
              <a:t> anointing oil unto me throughout your generations. </a:t>
            </a:r>
          </a:p>
          <a:p>
            <a:r>
              <a:rPr lang="en-AU" sz="2000" dirty="0" err="1" smtClean="0"/>
              <a:t>Exo</a:t>
            </a:r>
            <a:r>
              <a:rPr lang="en-AU" sz="2000" dirty="0" smtClean="0"/>
              <a:t> 30:32  Upon man's flesh shall it not be poured, neither shall ye make </a:t>
            </a:r>
            <a:r>
              <a:rPr lang="en-AU" sz="2000" i="1" dirty="0" smtClean="0"/>
              <a:t>any</a:t>
            </a:r>
            <a:r>
              <a:rPr lang="en-AU" sz="2000" dirty="0" smtClean="0"/>
              <a:t> </a:t>
            </a:r>
            <a:r>
              <a:rPr lang="en-AU" sz="2000" i="1" dirty="0" smtClean="0"/>
              <a:t>other</a:t>
            </a:r>
            <a:r>
              <a:rPr lang="en-AU" sz="2000" dirty="0" smtClean="0"/>
              <a:t> like it, after the composition of it: </a:t>
            </a:r>
            <a:r>
              <a:rPr lang="en-AU" sz="2000" b="1" u="sng" dirty="0" smtClean="0">
                <a:solidFill>
                  <a:srgbClr val="00B050"/>
                </a:solidFill>
              </a:rPr>
              <a:t>it </a:t>
            </a:r>
            <a:r>
              <a:rPr lang="en-AU" sz="2000" b="1" i="1" u="sng" dirty="0" smtClean="0">
                <a:solidFill>
                  <a:srgbClr val="00B050"/>
                </a:solidFill>
              </a:rPr>
              <a:t>is</a:t>
            </a:r>
            <a:r>
              <a:rPr lang="en-AU" sz="2000" b="1" u="sng" dirty="0" smtClean="0">
                <a:solidFill>
                  <a:srgbClr val="00B050"/>
                </a:solidFill>
              </a:rPr>
              <a:t> holy, </a:t>
            </a:r>
            <a:r>
              <a:rPr lang="en-AU" sz="2000" i="1" dirty="0" smtClean="0"/>
              <a:t>and</a:t>
            </a:r>
            <a:r>
              <a:rPr lang="en-AU" sz="2000" dirty="0" smtClean="0"/>
              <a:t> </a:t>
            </a:r>
            <a:r>
              <a:rPr lang="en-AU" sz="2000" b="1" u="sng" dirty="0" smtClean="0">
                <a:solidFill>
                  <a:srgbClr val="00B050"/>
                </a:solidFill>
              </a:rPr>
              <a:t>it shall be holy </a:t>
            </a:r>
            <a:r>
              <a:rPr lang="en-AU" sz="2000" dirty="0" smtClean="0"/>
              <a:t>unto you. </a:t>
            </a:r>
            <a:r>
              <a:rPr lang="en-AU" sz="1600" dirty="0" smtClean="0"/>
              <a:t> </a:t>
            </a:r>
            <a:endParaRPr lang="en-AU" sz="1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14348" y="1084534"/>
            <a:ext cx="7572428" cy="14157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Calibri" pitchFamily="34" charset="0"/>
              </a:rPr>
              <a:t>500 – “PURE”</a:t>
            </a:r>
          </a:p>
          <a:p>
            <a:pPr algn="ctr"/>
            <a:r>
              <a:rPr lang="en-AU" sz="2400" dirty="0" smtClean="0">
                <a:latin typeface="Calibri" pitchFamily="34" charset="0"/>
              </a:rPr>
              <a:t>“Myrrh” – “Bitter”</a:t>
            </a:r>
          </a:p>
          <a:p>
            <a:pPr algn="ctr"/>
            <a:r>
              <a:rPr lang="en-AU" sz="1400" i="1" dirty="0" smtClean="0">
                <a:latin typeface="Calibri" pitchFamily="34" charset="0"/>
              </a:rPr>
              <a:t>Mara and Mary – The Man of Sorrow – Is 53</a:t>
            </a:r>
          </a:p>
          <a:p>
            <a:pPr algn="ctr"/>
            <a:endParaRPr lang="en-AU" sz="2400" dirty="0" smtClean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285728"/>
            <a:ext cx="6934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400" b="1" dirty="0" smtClean="0"/>
              <a:t>The Ingredients of Anointing Oil – Factors of 5</a:t>
            </a:r>
            <a:endParaRPr lang="en-AU" sz="2400" b="1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4348" y="2500306"/>
            <a:ext cx="3857652" cy="1631216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Calibri" pitchFamily="34" charset="0"/>
              </a:rPr>
              <a:t>250  “Half”</a:t>
            </a:r>
          </a:p>
          <a:p>
            <a:pPr algn="ctr"/>
            <a:r>
              <a:rPr lang="en-AU" sz="2400" dirty="0" smtClean="0">
                <a:latin typeface="Calibri" pitchFamily="34" charset="0"/>
              </a:rPr>
              <a:t>“Cinnamon” – “upright”</a:t>
            </a:r>
          </a:p>
          <a:p>
            <a:pPr algn="ctr"/>
            <a:r>
              <a:rPr lang="en-AU" sz="1400" i="1" dirty="0" smtClean="0">
                <a:latin typeface="Calibri" pitchFamily="34" charset="0"/>
              </a:rPr>
              <a:t>The Righteous Man</a:t>
            </a:r>
          </a:p>
          <a:p>
            <a:pPr algn="ctr"/>
            <a:endParaRPr lang="en-AU" sz="1400" i="1" dirty="0" smtClean="0">
              <a:latin typeface="Calibri" pitchFamily="34" charset="0"/>
            </a:endParaRPr>
          </a:p>
          <a:p>
            <a:pPr algn="ctr"/>
            <a:endParaRPr lang="en-AU" sz="2400" dirty="0" smtClean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43438" y="2500306"/>
            <a:ext cx="3643338" cy="156966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Calibri" pitchFamily="34" charset="0"/>
              </a:rPr>
              <a:t>250 – “Half”</a:t>
            </a:r>
          </a:p>
          <a:p>
            <a:pPr algn="ctr"/>
            <a:r>
              <a:rPr lang="en-AU" sz="2400" dirty="0" smtClean="0">
                <a:latin typeface="Calibri" pitchFamily="34" charset="0"/>
              </a:rPr>
              <a:t>“</a:t>
            </a:r>
            <a:r>
              <a:rPr lang="en-AU" sz="2400" dirty="0" err="1" smtClean="0">
                <a:latin typeface="Calibri" pitchFamily="34" charset="0"/>
              </a:rPr>
              <a:t>Calamus</a:t>
            </a:r>
            <a:r>
              <a:rPr lang="en-AU" sz="2400" dirty="0" smtClean="0">
                <a:latin typeface="Calibri" pitchFamily="34" charset="0"/>
              </a:rPr>
              <a:t>” – “Straight”</a:t>
            </a:r>
          </a:p>
          <a:p>
            <a:pPr algn="ctr"/>
            <a:r>
              <a:rPr lang="en-AU" sz="1600" dirty="0" smtClean="0">
                <a:latin typeface="Calibri" pitchFamily="34" charset="0"/>
              </a:rPr>
              <a:t>Used in </a:t>
            </a:r>
            <a:r>
              <a:rPr lang="en-AU" sz="1600" dirty="0" err="1" smtClean="0">
                <a:latin typeface="Calibri" pitchFamily="34" charset="0"/>
              </a:rPr>
              <a:t>Ez</a:t>
            </a:r>
            <a:r>
              <a:rPr lang="en-AU" sz="1600" dirty="0" smtClean="0">
                <a:latin typeface="Calibri" pitchFamily="34" charset="0"/>
              </a:rPr>
              <a:t> – Reed and </a:t>
            </a:r>
            <a:r>
              <a:rPr lang="en-AU" sz="1600" dirty="0" smtClean="0">
                <a:latin typeface="Calibri" pitchFamily="34" charset="0"/>
              </a:rPr>
              <a:t>Exod </a:t>
            </a:r>
            <a:r>
              <a:rPr lang="en-AU" sz="1600" dirty="0" err="1" smtClean="0">
                <a:latin typeface="Calibri" pitchFamily="34" charset="0"/>
              </a:rPr>
              <a:t>Lampbranch</a:t>
            </a:r>
            <a:endParaRPr lang="en-AU" sz="1600" dirty="0" smtClean="0">
              <a:latin typeface="Calibri" pitchFamily="34" charset="0"/>
            </a:endParaRPr>
          </a:p>
          <a:p>
            <a:pPr algn="ctr"/>
            <a:r>
              <a:rPr lang="en-AU" sz="1400" i="1" dirty="0" smtClean="0">
                <a:latin typeface="Calibri" pitchFamily="34" charset="0"/>
              </a:rPr>
              <a:t>The Straight Measure and the Branch</a:t>
            </a:r>
          </a:p>
          <a:p>
            <a:pPr algn="ctr"/>
            <a:endParaRPr lang="en-AU" dirty="0" smtClean="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4348" y="4071942"/>
            <a:ext cx="7572428" cy="1261884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Calibri" pitchFamily="34" charset="0"/>
              </a:rPr>
              <a:t>500</a:t>
            </a:r>
          </a:p>
          <a:p>
            <a:pPr algn="ctr"/>
            <a:r>
              <a:rPr lang="en-AU" sz="2400" dirty="0" smtClean="0">
                <a:latin typeface="Calibri" pitchFamily="34" charset="0"/>
              </a:rPr>
              <a:t>“Cassia” – “Bend/Bowed”</a:t>
            </a:r>
          </a:p>
          <a:p>
            <a:pPr algn="ctr"/>
            <a:r>
              <a:rPr lang="en-AU" sz="1400" i="1" dirty="0" smtClean="0">
                <a:latin typeface="Calibri" pitchFamily="34" charset="0"/>
              </a:rPr>
              <a:t>Obeisance and Worship (Gen 24:48,Neh 8:6)</a:t>
            </a:r>
          </a:p>
          <a:p>
            <a:pPr algn="ctr"/>
            <a:endParaRPr lang="en-AU" sz="1400" i="1" dirty="0" smtClean="0"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14348" y="5429264"/>
            <a:ext cx="7572428" cy="67710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Calibri" pitchFamily="34" charset="0"/>
              </a:rPr>
              <a:t>Olive Oil – 1 </a:t>
            </a:r>
            <a:r>
              <a:rPr lang="en-AU" sz="2400" dirty="0" err="1" smtClean="0">
                <a:latin typeface="Calibri" pitchFamily="34" charset="0"/>
              </a:rPr>
              <a:t>Hin</a:t>
            </a:r>
            <a:endParaRPr lang="en-AU" sz="2400" dirty="0" smtClean="0">
              <a:latin typeface="Calibri" pitchFamily="34" charset="0"/>
            </a:endParaRPr>
          </a:p>
          <a:p>
            <a:pPr algn="ctr"/>
            <a:r>
              <a:rPr lang="en-AU" sz="1400" i="1" dirty="0" smtClean="0">
                <a:latin typeface="Calibri" pitchFamily="34" charset="0"/>
              </a:rPr>
              <a:t>The 1 Medium of the One Word</a:t>
            </a:r>
            <a:endParaRPr lang="en-AU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4348" y="1643050"/>
            <a:ext cx="7572428" cy="38472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2800" dirty="0" err="1" smtClean="0"/>
              <a:t>Exo</a:t>
            </a:r>
            <a:r>
              <a:rPr lang="en-AU" sz="2800" dirty="0" smtClean="0"/>
              <a:t> 30:23  Take thou also unto thee </a:t>
            </a:r>
            <a:r>
              <a:rPr lang="en-AU" sz="2800" b="1" u="sng" dirty="0" smtClean="0"/>
              <a:t>principal spices</a:t>
            </a:r>
            <a:r>
              <a:rPr lang="en-AU" sz="2800" dirty="0" smtClean="0"/>
              <a:t>, of pure myrrh five hundred </a:t>
            </a:r>
            <a:r>
              <a:rPr lang="en-AU" sz="2800" i="1" dirty="0" smtClean="0"/>
              <a:t>shekels</a:t>
            </a:r>
            <a:r>
              <a:rPr lang="en-AU" sz="2800" dirty="0" smtClean="0"/>
              <a:t>, and of </a:t>
            </a:r>
            <a:r>
              <a:rPr lang="en-AU" sz="2800" b="1" u="sng" dirty="0" smtClean="0"/>
              <a:t>sweet</a:t>
            </a:r>
            <a:r>
              <a:rPr lang="en-AU" sz="2800" dirty="0" smtClean="0"/>
              <a:t> cinnamon half so much, </a:t>
            </a:r>
            <a:r>
              <a:rPr lang="en-AU" sz="2800" i="1" dirty="0" smtClean="0"/>
              <a:t>even</a:t>
            </a:r>
            <a:r>
              <a:rPr lang="en-AU" sz="2800" dirty="0" smtClean="0"/>
              <a:t> two hundred and fifty </a:t>
            </a:r>
            <a:r>
              <a:rPr lang="en-AU" sz="2800" i="1" dirty="0" smtClean="0"/>
              <a:t>shekels</a:t>
            </a:r>
            <a:r>
              <a:rPr lang="en-AU" sz="2800" dirty="0" smtClean="0"/>
              <a:t>, and of </a:t>
            </a:r>
            <a:r>
              <a:rPr lang="en-AU" sz="2800" b="1" u="sng" dirty="0" smtClean="0"/>
              <a:t>sweet</a:t>
            </a:r>
            <a:r>
              <a:rPr lang="en-AU" sz="2800" dirty="0" smtClean="0"/>
              <a:t> </a:t>
            </a:r>
            <a:r>
              <a:rPr lang="en-AU" sz="2800" dirty="0" err="1" smtClean="0"/>
              <a:t>calamus</a:t>
            </a:r>
            <a:r>
              <a:rPr lang="en-AU" sz="2800" dirty="0" smtClean="0"/>
              <a:t> two hundred and fifty </a:t>
            </a:r>
            <a:r>
              <a:rPr lang="en-AU" sz="2800" i="1" dirty="0" smtClean="0"/>
              <a:t>shekels</a:t>
            </a:r>
            <a:r>
              <a:rPr lang="en-AU" sz="2800" dirty="0" smtClean="0"/>
              <a:t>, </a:t>
            </a:r>
          </a:p>
          <a:p>
            <a:r>
              <a:rPr lang="en-AU" sz="2800" dirty="0" err="1" smtClean="0"/>
              <a:t>Exo</a:t>
            </a:r>
            <a:r>
              <a:rPr lang="en-AU" sz="2800" dirty="0" smtClean="0"/>
              <a:t> 30:24  And of cassia five hundred </a:t>
            </a:r>
            <a:r>
              <a:rPr lang="en-AU" sz="2800" i="1" dirty="0" smtClean="0"/>
              <a:t>shekels</a:t>
            </a:r>
            <a:r>
              <a:rPr lang="en-AU" sz="2800" dirty="0" smtClean="0"/>
              <a:t>, after </a:t>
            </a:r>
            <a:r>
              <a:rPr lang="en-AU" sz="2800" b="1" u="sng" dirty="0" smtClean="0"/>
              <a:t>the shekel of the sanctuary, </a:t>
            </a:r>
            <a:r>
              <a:rPr lang="en-AU" sz="2800" dirty="0" smtClean="0"/>
              <a:t>and of oil olive a </a:t>
            </a:r>
            <a:r>
              <a:rPr lang="en-AU" sz="2800" dirty="0" err="1" smtClean="0"/>
              <a:t>hin</a:t>
            </a:r>
            <a:r>
              <a:rPr lang="en-AU" sz="2800" dirty="0" smtClean="0"/>
              <a:t>: </a:t>
            </a:r>
          </a:p>
          <a:p>
            <a:r>
              <a:rPr lang="en-AU" sz="2000" dirty="0" smtClean="0"/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58082" y="1214422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Rosh: “Head”</a:t>
            </a:r>
            <a:endParaRPr lang="en-AU" dirty="0"/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2143108" y="1000108"/>
            <a:ext cx="2214578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2928926" y="1142984"/>
            <a:ext cx="1643074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714876" y="1142984"/>
            <a:ext cx="2286016" cy="1928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24334" y="795318"/>
            <a:ext cx="2728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Boson: “Sweet Aromatic”</a:t>
            </a:r>
            <a:endParaRPr lang="en-AU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8215338" y="1643050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86446" y="5643578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The Key Oneness Measure</a:t>
            </a:r>
            <a:endParaRPr lang="en-AU" dirty="0"/>
          </a:p>
        </p:txBody>
      </p:sp>
      <p:cxnSp>
        <p:nvCxnSpPr>
          <p:cNvPr id="17" name="Straight Arrow Connector 16"/>
          <p:cNvCxnSpPr/>
          <p:nvPr/>
        </p:nvCxnSpPr>
        <p:spPr>
          <a:xfrm rot="16200000" flipV="1">
            <a:off x="6000760" y="5214950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786" y="1142984"/>
            <a:ext cx="7572428" cy="452431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2400" dirty="0" err="1" smtClean="0"/>
              <a:t>Exo</a:t>
            </a:r>
            <a:r>
              <a:rPr lang="en-AU" sz="2400" dirty="0" smtClean="0"/>
              <a:t> 30:25  And thou shalt make it an oil of holy ointment, an ointment </a:t>
            </a:r>
            <a:r>
              <a:rPr lang="en-AU" sz="2400" b="1" u="sng" dirty="0" smtClean="0"/>
              <a:t>compound</a:t>
            </a:r>
            <a:r>
              <a:rPr lang="en-AU" sz="2400" dirty="0" smtClean="0"/>
              <a:t> after the </a:t>
            </a:r>
            <a:r>
              <a:rPr lang="en-AU" sz="2400" b="1" u="sng" dirty="0" smtClean="0"/>
              <a:t>art of the apothecary: </a:t>
            </a:r>
            <a:r>
              <a:rPr lang="en-AU" sz="2400" dirty="0" smtClean="0"/>
              <a:t>it shall be a holy anointing oil. </a:t>
            </a:r>
          </a:p>
          <a:p>
            <a:endParaRPr lang="en-AU" sz="2400" dirty="0" smtClean="0"/>
          </a:p>
          <a:p>
            <a:r>
              <a:rPr lang="en-AU" sz="2400" dirty="0" err="1" smtClean="0"/>
              <a:t>Exo</a:t>
            </a:r>
            <a:r>
              <a:rPr lang="en-AU" sz="2400" dirty="0" smtClean="0"/>
              <a:t> 30:32  Upon man's flesh shall it not be poured, neither shall ye make </a:t>
            </a:r>
            <a:r>
              <a:rPr lang="en-AU" sz="2400" i="1" dirty="0" smtClean="0"/>
              <a:t>any</a:t>
            </a:r>
            <a:r>
              <a:rPr lang="en-AU" sz="2400" dirty="0" smtClean="0"/>
              <a:t> </a:t>
            </a:r>
            <a:r>
              <a:rPr lang="en-AU" sz="2400" i="1" dirty="0" smtClean="0"/>
              <a:t>other</a:t>
            </a:r>
            <a:r>
              <a:rPr lang="en-AU" sz="2400" dirty="0" smtClean="0"/>
              <a:t> like it, after the </a:t>
            </a:r>
            <a:r>
              <a:rPr lang="en-AU" sz="2400" b="1" u="sng" dirty="0" smtClean="0"/>
              <a:t>composition </a:t>
            </a:r>
            <a:r>
              <a:rPr lang="en-AU" sz="2400" dirty="0" smtClean="0"/>
              <a:t>of it: it </a:t>
            </a:r>
            <a:r>
              <a:rPr lang="en-AU" sz="2400" i="1" dirty="0" smtClean="0"/>
              <a:t>is</a:t>
            </a:r>
            <a:r>
              <a:rPr lang="en-AU" sz="2400" dirty="0" smtClean="0"/>
              <a:t> holy, </a:t>
            </a:r>
            <a:r>
              <a:rPr lang="en-AU" sz="2400" i="1" dirty="0" smtClean="0"/>
              <a:t>and</a:t>
            </a:r>
            <a:r>
              <a:rPr lang="en-AU" sz="2400" dirty="0" smtClean="0"/>
              <a:t> it shall be holy unto you. </a:t>
            </a:r>
          </a:p>
          <a:p>
            <a:r>
              <a:rPr lang="en-AU" sz="2400" dirty="0" smtClean="0"/>
              <a:t> </a:t>
            </a:r>
          </a:p>
          <a:p>
            <a:r>
              <a:rPr lang="en-AU" sz="2400" dirty="0" smtClean="0"/>
              <a:t> </a:t>
            </a:r>
            <a:r>
              <a:rPr lang="en-AU" sz="2400" dirty="0" err="1" smtClean="0"/>
              <a:t>Exo</a:t>
            </a:r>
            <a:r>
              <a:rPr lang="en-AU" sz="2400" dirty="0" smtClean="0"/>
              <a:t> 30:33  Whosoever</a:t>
            </a:r>
            <a:r>
              <a:rPr lang="en-AU" sz="2400" b="1" u="sng" dirty="0" smtClean="0"/>
              <a:t> </a:t>
            </a:r>
            <a:r>
              <a:rPr lang="en-AU" sz="2400" b="1" u="sng" dirty="0" err="1" smtClean="0"/>
              <a:t>compoundeth</a:t>
            </a:r>
            <a:r>
              <a:rPr lang="en-AU" sz="2400" b="1" u="sng" dirty="0" smtClean="0"/>
              <a:t> </a:t>
            </a:r>
            <a:r>
              <a:rPr lang="en-AU" sz="2400" i="1" dirty="0" smtClean="0"/>
              <a:t>any</a:t>
            </a:r>
            <a:r>
              <a:rPr lang="en-AU" sz="2400" dirty="0" smtClean="0"/>
              <a:t> like it, or whosoever </a:t>
            </a:r>
            <a:r>
              <a:rPr lang="en-AU" sz="2400" dirty="0" err="1" smtClean="0"/>
              <a:t>putteth</a:t>
            </a:r>
            <a:r>
              <a:rPr lang="en-AU" sz="2400" dirty="0" smtClean="0"/>
              <a:t> </a:t>
            </a:r>
            <a:r>
              <a:rPr lang="en-AU" sz="2400" i="1" dirty="0" smtClean="0"/>
              <a:t>any</a:t>
            </a:r>
            <a:r>
              <a:rPr lang="en-AU" sz="2400" dirty="0" smtClean="0"/>
              <a:t> of it upon a stranger, shall even be cut off from his people.</a:t>
            </a:r>
            <a:endParaRPr lang="en-AU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1472" y="1812185"/>
            <a:ext cx="7572428" cy="19389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en-AU" sz="2400" b="1" u="sng" dirty="0" smtClean="0">
                <a:latin typeface="Calibri" pitchFamily="34" charset="0"/>
              </a:rPr>
              <a:t>Sweet Smell = Joy and Happiness</a:t>
            </a:r>
          </a:p>
          <a:p>
            <a:pPr algn="ctr"/>
            <a:r>
              <a:rPr lang="en-AU" sz="2400" dirty="0" smtClean="0">
                <a:latin typeface="Calibri" pitchFamily="34" charset="0"/>
              </a:rPr>
              <a:t>“Art of the Apothecary”</a:t>
            </a:r>
          </a:p>
          <a:p>
            <a:pPr algn="ctr"/>
            <a:r>
              <a:rPr lang="en-AU" sz="2400" dirty="0" smtClean="0">
                <a:latin typeface="Calibri" pitchFamily="34" charset="0"/>
              </a:rPr>
              <a:t>“Oil of Gladness”</a:t>
            </a:r>
          </a:p>
          <a:p>
            <a:pPr algn="ctr"/>
            <a:r>
              <a:rPr lang="en-AU" sz="2400" dirty="0" smtClean="0">
                <a:latin typeface="Calibri" pitchFamily="34" charset="0"/>
              </a:rPr>
              <a:t>Psalm 45:7-8</a:t>
            </a:r>
          </a:p>
          <a:p>
            <a:pPr algn="ctr"/>
            <a:r>
              <a:rPr lang="en-AU" sz="2400" dirty="0" err="1" smtClean="0">
                <a:latin typeface="Calibri" pitchFamily="34" charset="0"/>
              </a:rPr>
              <a:t>Ecc</a:t>
            </a:r>
            <a:r>
              <a:rPr lang="en-AU" sz="2400" dirty="0" smtClean="0">
                <a:latin typeface="Calibri" pitchFamily="34" charset="0"/>
              </a:rPr>
              <a:t> 10:1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4348" y="4241077"/>
            <a:ext cx="7572428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en-AU" sz="2400" b="1" u="sng" dirty="0" smtClean="0">
                <a:latin typeface="Calibri" pitchFamily="34" charset="0"/>
              </a:rPr>
              <a:t>Its Compounding = Unification</a:t>
            </a:r>
          </a:p>
          <a:p>
            <a:pPr algn="ctr"/>
            <a:r>
              <a:rPr lang="en-AU" sz="2400" dirty="0" smtClean="0">
                <a:latin typeface="Calibri" pitchFamily="34" charset="0"/>
              </a:rPr>
              <a:t>“After the Shekel of the Sanctuary” = “Their Souls”</a:t>
            </a:r>
          </a:p>
          <a:p>
            <a:pPr algn="ctr"/>
            <a:r>
              <a:rPr lang="en-AU" sz="2400" dirty="0" smtClean="0">
                <a:latin typeface="Calibri" pitchFamily="34" charset="0"/>
              </a:rPr>
              <a:t>Ex 30:11-16</a:t>
            </a:r>
          </a:p>
          <a:p>
            <a:pPr algn="ctr"/>
            <a:r>
              <a:rPr lang="en-AU" sz="2400" dirty="0" smtClean="0">
                <a:latin typeface="Calibri" pitchFamily="34" charset="0"/>
              </a:rPr>
              <a:t>Psalm 133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0100" y="714356"/>
            <a:ext cx="6927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000" b="1" dirty="0" smtClean="0"/>
              <a:t>Two other key incorporated Principles .... Unity and Joy</a:t>
            </a:r>
            <a:endParaRPr lang="en-A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85786" y="857232"/>
            <a:ext cx="7000924" cy="452431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AU" sz="3600" dirty="0" err="1" smtClean="0"/>
              <a:t>Ecc</a:t>
            </a:r>
            <a:r>
              <a:rPr lang="en-AU" sz="3600" dirty="0" smtClean="0"/>
              <a:t> 10:1  Dead flies cause the </a:t>
            </a:r>
            <a:r>
              <a:rPr lang="en-AU" sz="3600" u="sng" dirty="0" smtClean="0"/>
              <a:t>ointment of the apothecary </a:t>
            </a:r>
            <a:r>
              <a:rPr lang="en-AU" sz="3600" dirty="0" smtClean="0"/>
              <a:t>to send forth a stinking </a:t>
            </a:r>
            <a:r>
              <a:rPr lang="en-AU" sz="3600" dirty="0" err="1" smtClean="0"/>
              <a:t>savor</a:t>
            </a:r>
            <a:r>
              <a:rPr lang="en-AU" sz="3600" dirty="0" smtClean="0"/>
              <a:t>: </a:t>
            </a:r>
          </a:p>
          <a:p>
            <a:endParaRPr lang="en-AU" sz="3600" i="1" dirty="0" smtClean="0"/>
          </a:p>
          <a:p>
            <a:r>
              <a:rPr lang="en-AU" sz="3600" i="1" dirty="0" smtClean="0"/>
              <a:t>so doth</a:t>
            </a:r>
          </a:p>
          <a:p>
            <a:endParaRPr lang="en-AU" sz="3600" i="1" dirty="0" smtClean="0"/>
          </a:p>
          <a:p>
            <a:r>
              <a:rPr lang="en-AU" sz="3600" i="1" dirty="0" smtClean="0"/>
              <a:t> a little folly him that is in reputation for wisdom and </a:t>
            </a:r>
            <a:r>
              <a:rPr lang="en-AU" sz="3600" i="1" dirty="0" err="1" smtClean="0"/>
              <a:t>honor</a:t>
            </a:r>
            <a:r>
              <a:rPr lang="en-AU" sz="3600" i="1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57356" y="1428736"/>
            <a:ext cx="535785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7200" dirty="0" smtClean="0">
                <a:latin typeface="Calibri" pitchFamily="34" charset="0"/>
              </a:rPr>
              <a:t>The Process</a:t>
            </a:r>
          </a:p>
          <a:p>
            <a:pPr algn="ctr"/>
            <a:r>
              <a:rPr lang="en-AU" sz="7200" dirty="0" smtClean="0">
                <a:latin typeface="Calibri" pitchFamily="34" charset="0"/>
              </a:rPr>
              <a:t>-</a:t>
            </a:r>
          </a:p>
          <a:p>
            <a:pPr algn="ctr"/>
            <a:r>
              <a:rPr lang="en-AU" sz="7200" dirty="0" smtClean="0">
                <a:latin typeface="Calibri" pitchFamily="34" charset="0"/>
              </a:rPr>
              <a:t>Of Anointing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28596" y="214290"/>
            <a:ext cx="74295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400" dirty="0" smtClean="0">
                <a:latin typeface="Calibri" pitchFamily="34" charset="0"/>
              </a:rPr>
              <a:t>The Anointing – THREE contexts.................................</a:t>
            </a:r>
            <a:endParaRPr lang="en-AU" sz="2400" u="sng" dirty="0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00166" y="1357298"/>
            <a:ext cx="5929354" cy="954107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2800" b="1" u="sng" dirty="0" smtClean="0">
                <a:latin typeface="Calibri" pitchFamily="34" charset="0"/>
              </a:rPr>
              <a:t>1 </a:t>
            </a:r>
            <a:r>
              <a:rPr lang="en-AU" sz="2800" u="sng" dirty="0" smtClean="0">
                <a:latin typeface="Calibri" pitchFamily="34" charset="0"/>
              </a:rPr>
              <a:t>The Tabernacle</a:t>
            </a:r>
          </a:p>
          <a:p>
            <a:pPr algn="ctr"/>
            <a:r>
              <a:rPr lang="en-AU" sz="2800" dirty="0" smtClean="0">
                <a:latin typeface="Calibri" pitchFamily="34" charset="0"/>
              </a:rPr>
              <a:t>Exodus 40:1-11</a:t>
            </a:r>
            <a:endParaRPr lang="en-AU" sz="2800" dirty="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71604" y="2643182"/>
            <a:ext cx="5929354" cy="954107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2800" b="1" u="sng" dirty="0" smtClean="0">
                <a:latin typeface="Calibri" pitchFamily="34" charset="0"/>
              </a:rPr>
              <a:t>2 </a:t>
            </a:r>
            <a:r>
              <a:rPr lang="en-AU" sz="2800" u="sng" dirty="0" smtClean="0">
                <a:latin typeface="Calibri" pitchFamily="34" charset="0"/>
              </a:rPr>
              <a:t>The </a:t>
            </a:r>
            <a:r>
              <a:rPr lang="en-AU" sz="2800" u="sng" dirty="0" err="1" smtClean="0">
                <a:latin typeface="Calibri" pitchFamily="34" charset="0"/>
              </a:rPr>
              <a:t>Aaronic</a:t>
            </a:r>
            <a:r>
              <a:rPr lang="en-AU" sz="2800" u="sng" dirty="0" smtClean="0">
                <a:latin typeface="Calibri" pitchFamily="34" charset="0"/>
              </a:rPr>
              <a:t> Priest</a:t>
            </a:r>
          </a:p>
          <a:p>
            <a:pPr algn="ctr"/>
            <a:r>
              <a:rPr lang="en-AU" sz="2800" dirty="0" smtClean="0">
                <a:latin typeface="Calibri" pitchFamily="34" charset="0"/>
              </a:rPr>
              <a:t>Ex 29:7,21,29,36 - Ex 40:9-15</a:t>
            </a:r>
            <a:endParaRPr lang="en-AU" sz="2800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42976" y="4000504"/>
            <a:ext cx="6643734" cy="954107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2800" b="1" u="sng" dirty="0" smtClean="0">
                <a:latin typeface="Calibri" pitchFamily="34" charset="0"/>
              </a:rPr>
              <a:t>3  </a:t>
            </a:r>
            <a:r>
              <a:rPr lang="en-AU" sz="2800" u="sng" dirty="0" smtClean="0">
                <a:latin typeface="Calibri" pitchFamily="34" charset="0"/>
              </a:rPr>
              <a:t>The King</a:t>
            </a:r>
          </a:p>
          <a:p>
            <a:pPr algn="ctr"/>
            <a:r>
              <a:rPr lang="en-AU" sz="2800" dirty="0" smtClean="0">
                <a:latin typeface="Calibri" pitchFamily="34" charset="0"/>
              </a:rPr>
              <a:t>1 Sam 10:1-6 - 1 Sam 16:13 - 1 Kings 1:39</a:t>
            </a:r>
            <a:endParaRPr lang="en-AU" sz="2800" dirty="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85786" y="5429264"/>
            <a:ext cx="7858180" cy="954107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2800" u="sng" dirty="0" smtClean="0">
                <a:latin typeface="Calibri" pitchFamily="34" charset="0"/>
              </a:rPr>
              <a:t>NOTE!!</a:t>
            </a:r>
          </a:p>
          <a:p>
            <a:pPr algn="ctr"/>
            <a:r>
              <a:rPr lang="en-AU" sz="2800" u="sng" dirty="0" smtClean="0">
                <a:latin typeface="Calibri" pitchFamily="34" charset="0"/>
              </a:rPr>
              <a:t>Anointing was so that the person could Fill a ROLE</a:t>
            </a:r>
            <a:endParaRPr lang="en-AU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8662" y="785794"/>
            <a:ext cx="7572428" cy="35394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3200" b="1" dirty="0" err="1" smtClean="0"/>
              <a:t>Psa</a:t>
            </a:r>
            <a:r>
              <a:rPr lang="en-AU" sz="3200" b="1" dirty="0" smtClean="0"/>
              <a:t> 89:19</a:t>
            </a:r>
            <a:r>
              <a:rPr lang="en-AU" sz="3200" dirty="0" smtClean="0"/>
              <a:t>  Then thou </a:t>
            </a:r>
            <a:r>
              <a:rPr lang="en-AU" sz="3200" dirty="0" err="1" smtClean="0"/>
              <a:t>spakest</a:t>
            </a:r>
            <a:r>
              <a:rPr lang="en-AU" sz="3200" dirty="0" smtClean="0"/>
              <a:t> in vision to thy holy one, and </a:t>
            </a:r>
            <a:r>
              <a:rPr lang="en-AU" sz="3200" dirty="0" err="1" smtClean="0"/>
              <a:t>saidst</a:t>
            </a:r>
            <a:r>
              <a:rPr lang="en-AU" sz="3200" dirty="0" smtClean="0"/>
              <a:t>, I have laid help upon </a:t>
            </a:r>
            <a:r>
              <a:rPr lang="en-AU" sz="3200" i="1" dirty="0" smtClean="0"/>
              <a:t>one</a:t>
            </a:r>
            <a:r>
              <a:rPr lang="en-AU" sz="3200" dirty="0" smtClean="0"/>
              <a:t> </a:t>
            </a:r>
            <a:r>
              <a:rPr lang="en-AU" sz="3200" i="1" dirty="0" smtClean="0"/>
              <a:t>that</a:t>
            </a:r>
            <a:r>
              <a:rPr lang="en-AU" sz="3200" dirty="0" smtClean="0"/>
              <a:t> </a:t>
            </a:r>
            <a:r>
              <a:rPr lang="en-AU" sz="3200" i="1" dirty="0" smtClean="0"/>
              <a:t>is</a:t>
            </a:r>
            <a:r>
              <a:rPr lang="en-AU" sz="3200" dirty="0" smtClean="0"/>
              <a:t> mighty; I have exalted </a:t>
            </a:r>
            <a:r>
              <a:rPr lang="en-AU" sz="3200" i="1" dirty="0" smtClean="0"/>
              <a:t>one</a:t>
            </a:r>
            <a:r>
              <a:rPr lang="en-AU" sz="3200" dirty="0" smtClean="0"/>
              <a:t> chosen out of the people. </a:t>
            </a:r>
          </a:p>
          <a:p>
            <a:r>
              <a:rPr lang="en-AU" sz="3200" dirty="0" err="1" smtClean="0"/>
              <a:t>Psa</a:t>
            </a:r>
            <a:r>
              <a:rPr lang="en-AU" sz="3200" dirty="0" smtClean="0"/>
              <a:t> 89:20  I have found David my servant; </a:t>
            </a:r>
            <a:r>
              <a:rPr lang="en-AU" sz="3200" b="1" u="sng" dirty="0" smtClean="0"/>
              <a:t>with my holy oil have I anointed him: </a:t>
            </a:r>
            <a:endParaRPr lang="en-AU" sz="3200" b="1" u="sng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V="1">
            <a:off x="4607719" y="4321975"/>
            <a:ext cx="1928826" cy="11430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28596" y="1214422"/>
            <a:ext cx="80724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400" b="1" i="1" dirty="0" smtClean="0">
                <a:latin typeface="Calibri" pitchFamily="34" charset="0"/>
              </a:rPr>
              <a:t>Approximate Number of Occurrences from NT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357290" y="1857364"/>
          <a:ext cx="642942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/>
                <a:gridCol w="321471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Title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Approx Number</a:t>
                      </a:r>
                      <a:r>
                        <a:rPr lang="en-AU" baseline="0" dirty="0" smtClean="0"/>
                        <a:t> of Occurrences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Lord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700x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Christ/Messiah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570x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Master/Disciple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350x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Son of Man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85x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Son of God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45x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Son</a:t>
                      </a:r>
                      <a:r>
                        <a:rPr lang="en-AU" baseline="0" dirty="0" smtClean="0"/>
                        <a:t> of David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16x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King of the Jews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17x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The Name of JESUS</a:t>
                      </a:r>
                      <a:endParaRPr lang="en-A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940x</a:t>
                      </a:r>
                      <a:endParaRPr lang="en-A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500034" y="2786058"/>
            <a:ext cx="78581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71472" y="214290"/>
            <a:ext cx="80724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2400" b="1" i="1" dirty="0" smtClean="0">
                <a:latin typeface="Calibri" pitchFamily="34" charset="0"/>
              </a:rPr>
              <a:t>The Name and Titles of Jesus...........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14282" y="2571744"/>
            <a:ext cx="8286808" cy="42862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224" y="1142984"/>
            <a:ext cx="7572428" cy="30469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3200" dirty="0" smtClean="0"/>
              <a:t>And the LORD said, Arise, anoint him: for this </a:t>
            </a:r>
            <a:r>
              <a:rPr lang="en-AU" sz="3200" i="1" dirty="0" smtClean="0"/>
              <a:t>is</a:t>
            </a:r>
            <a:r>
              <a:rPr lang="en-AU" sz="3200" dirty="0" smtClean="0"/>
              <a:t> he. </a:t>
            </a:r>
          </a:p>
          <a:p>
            <a:r>
              <a:rPr lang="en-AU" sz="3200" b="1" dirty="0" smtClean="0"/>
              <a:t>1Sa 16:13</a:t>
            </a:r>
            <a:r>
              <a:rPr lang="en-AU" sz="3200" dirty="0" smtClean="0"/>
              <a:t>  Then Samuel </a:t>
            </a:r>
            <a:r>
              <a:rPr lang="en-AU" sz="3200" u="sng" dirty="0" smtClean="0"/>
              <a:t>took the horn of oil</a:t>
            </a:r>
            <a:r>
              <a:rPr lang="en-AU" sz="3200" dirty="0" smtClean="0"/>
              <a:t>, and anointed him </a:t>
            </a:r>
            <a:r>
              <a:rPr lang="en-AU" sz="3200" u="sng" dirty="0" smtClean="0"/>
              <a:t>in the midst of his brethren:</a:t>
            </a:r>
            <a:r>
              <a:rPr lang="en-AU" sz="3200" dirty="0" smtClean="0"/>
              <a:t> and </a:t>
            </a:r>
            <a:r>
              <a:rPr lang="en-AU" sz="3200" u="sng" dirty="0" smtClean="0"/>
              <a:t>the Spirit of the LORD came upon David from that day forward</a:t>
            </a:r>
            <a:r>
              <a:rPr lang="en-AU" sz="3200" dirty="0" smtClean="0"/>
              <a:t>. </a:t>
            </a:r>
            <a:endParaRPr lang="en-AU" sz="32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5143512"/>
            <a:ext cx="6960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Anointing and Spirit of Yahweh are linked (actually the same thing)</a:t>
            </a:r>
            <a:endParaRPr lang="en-AU" dirty="0"/>
          </a:p>
        </p:txBody>
      </p:sp>
      <p:cxnSp>
        <p:nvCxnSpPr>
          <p:cNvPr id="7" name="Straight Arrow Connector 6"/>
          <p:cNvCxnSpPr/>
          <p:nvPr/>
        </p:nvCxnSpPr>
        <p:spPr>
          <a:xfrm rot="16200000" flipH="1">
            <a:off x="5322099" y="821513"/>
            <a:ext cx="1428760" cy="135732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57422" y="357166"/>
            <a:ext cx="308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Horn = Symbol for Rulership</a:t>
            </a:r>
            <a:endParaRPr lang="en-AU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643174" y="3643314"/>
            <a:ext cx="2214578" cy="150019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224" y="1857364"/>
            <a:ext cx="7572428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3200" dirty="0" smtClean="0"/>
              <a:t>1Ki 1:39  And </a:t>
            </a:r>
            <a:r>
              <a:rPr lang="en-AU" sz="3200" dirty="0" err="1" smtClean="0"/>
              <a:t>Zadok</a:t>
            </a:r>
            <a:r>
              <a:rPr lang="en-AU" sz="3200" dirty="0" smtClean="0"/>
              <a:t> the priest took a </a:t>
            </a:r>
            <a:r>
              <a:rPr lang="en-AU" sz="3200" b="1" u="sng" dirty="0" smtClean="0"/>
              <a:t>horn of oil out of the tabernacle,</a:t>
            </a:r>
            <a:r>
              <a:rPr lang="en-AU" sz="3200" dirty="0" smtClean="0"/>
              <a:t> and anointed Solomon. And they blew the trumpet; and all the people said, God save king Solomon. </a:t>
            </a:r>
            <a:endParaRPr lang="en-AU" sz="3200" dirty="0"/>
          </a:p>
        </p:txBody>
      </p:sp>
      <p:cxnSp>
        <p:nvCxnSpPr>
          <p:cNvPr id="3" name="Straight Arrow Connector 2"/>
          <p:cNvCxnSpPr/>
          <p:nvPr/>
        </p:nvCxnSpPr>
        <p:spPr>
          <a:xfrm rot="5400000">
            <a:off x="1500166" y="1571612"/>
            <a:ext cx="1285884" cy="5715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00232" y="785794"/>
            <a:ext cx="3089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Horn = Symbol for Rulership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/>
          <p:cNvSpPr txBox="1">
            <a:spLocks noChangeArrowheads="1"/>
          </p:cNvSpPr>
          <p:nvPr/>
        </p:nvSpPr>
        <p:spPr bwMode="auto">
          <a:xfrm>
            <a:off x="571472" y="71414"/>
            <a:ext cx="45762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4000" dirty="0" smtClean="0">
                <a:latin typeface="Calibri" pitchFamily="34" charset="0"/>
              </a:rPr>
              <a:t>Summary - Anointing</a:t>
            </a:r>
            <a:endParaRPr lang="en-AU" sz="4000" dirty="0">
              <a:latin typeface="Calibri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00034" y="714356"/>
            <a:ext cx="7572428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2200" dirty="0" smtClean="0">
                <a:latin typeface="Calibri" pitchFamily="34" charset="0"/>
              </a:rPr>
              <a:t>Anointing was a </a:t>
            </a:r>
            <a:r>
              <a:rPr lang="en-AU" sz="2200" u="sng" dirty="0" smtClean="0">
                <a:latin typeface="Calibri" pitchFamily="34" charset="0"/>
              </a:rPr>
              <a:t>ceremonial process </a:t>
            </a:r>
            <a:r>
              <a:rPr lang="en-AU" sz="2200" dirty="0" smtClean="0">
                <a:latin typeface="Calibri" pitchFamily="34" charset="0"/>
              </a:rPr>
              <a:t>that sanctified objects or people particularly the Tabernacle, Priest and King.</a:t>
            </a:r>
          </a:p>
          <a:p>
            <a:pPr algn="ctr"/>
            <a:endParaRPr lang="en-AU" sz="2200" dirty="0" smtClean="0">
              <a:latin typeface="Calibri" pitchFamily="34" charset="0"/>
            </a:endParaRPr>
          </a:p>
          <a:p>
            <a:pPr algn="ctr"/>
            <a:r>
              <a:rPr lang="en-AU" sz="2200" dirty="0" smtClean="0">
                <a:latin typeface="Calibri" pitchFamily="34" charset="0"/>
              </a:rPr>
              <a:t>Its </a:t>
            </a:r>
            <a:r>
              <a:rPr lang="en-AU" sz="2200" u="sng" dirty="0" smtClean="0">
                <a:latin typeface="Calibri" pitchFamily="34" charset="0"/>
              </a:rPr>
              <a:t>meaning</a:t>
            </a:r>
            <a:r>
              <a:rPr lang="en-AU" sz="2200" dirty="0" smtClean="0">
                <a:latin typeface="Calibri" pitchFamily="34" charset="0"/>
              </a:rPr>
              <a:t> was moral – it was a symbolic representation of the moral process of making a person holy so that they could fill the particular role of King and/or Priest</a:t>
            </a:r>
          </a:p>
          <a:p>
            <a:pPr algn="ctr"/>
            <a:endParaRPr lang="en-AU" sz="2200" dirty="0" smtClean="0">
              <a:latin typeface="Calibri" pitchFamily="34" charset="0"/>
            </a:endParaRPr>
          </a:p>
          <a:p>
            <a:pPr algn="ctr"/>
            <a:r>
              <a:rPr lang="en-AU" sz="2200" dirty="0" smtClean="0">
                <a:latin typeface="Calibri" pitchFamily="34" charset="0"/>
              </a:rPr>
              <a:t>Anointing used a unique medium (the holy oil) and a specific process (anointing) to inaugurate a King or Priest to their role.</a:t>
            </a:r>
          </a:p>
          <a:p>
            <a:pPr algn="ctr"/>
            <a:r>
              <a:rPr lang="en-AU" sz="2200" dirty="0" smtClean="0">
                <a:latin typeface="Calibri" pitchFamily="34" charset="0"/>
              </a:rPr>
              <a:t>In essence the Holy Anointing Oil represents </a:t>
            </a:r>
          </a:p>
          <a:p>
            <a:pPr algn="ctr"/>
            <a:r>
              <a:rPr lang="en-AU" sz="2200" dirty="0" smtClean="0">
                <a:latin typeface="Calibri" pitchFamily="34" charset="0"/>
              </a:rPr>
              <a:t>THE SANCTIFYING SPIRIT of </a:t>
            </a:r>
            <a:r>
              <a:rPr lang="en-AU" sz="2200" dirty="0" smtClean="0">
                <a:latin typeface="Calibri" pitchFamily="34" charset="0"/>
              </a:rPr>
              <a:t>the WISDOM/WORD of GOD</a:t>
            </a:r>
            <a:endParaRPr lang="en-AU" sz="2200" dirty="0" smtClean="0">
              <a:latin typeface="Calibri" pitchFamily="34" charset="0"/>
            </a:endParaRPr>
          </a:p>
          <a:p>
            <a:pPr algn="ctr"/>
            <a:endParaRPr lang="en-AU" sz="2400" dirty="0" smtClean="0">
              <a:latin typeface="Calibri" pitchFamily="34" charset="0"/>
            </a:endParaRPr>
          </a:p>
          <a:p>
            <a:pPr algn="ctr"/>
            <a:endParaRPr lang="en-AU" sz="2400" dirty="0" smtClean="0">
              <a:latin typeface="Calibri" pitchFamily="34" charset="0"/>
            </a:endParaRPr>
          </a:p>
          <a:p>
            <a:pPr algn="ctr"/>
            <a:endParaRPr lang="en-AU" sz="2400" dirty="0" smtClean="0">
              <a:latin typeface="Calibri" pitchFamily="34" charset="0"/>
            </a:endParaRPr>
          </a:p>
          <a:p>
            <a:pPr algn="ctr"/>
            <a:endParaRPr lang="en-AU" sz="2400" dirty="0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5000636"/>
            <a:ext cx="9144000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2000" dirty="0" smtClean="0">
                <a:latin typeface="Calibri" pitchFamily="34" charset="0"/>
              </a:rPr>
              <a:t>Above all other, anointing is centred on the principles of HOLINESS in Mind &amp; Deed</a:t>
            </a:r>
          </a:p>
          <a:p>
            <a:pPr algn="ctr"/>
            <a:r>
              <a:rPr lang="en-AU" sz="2000" dirty="0" smtClean="0">
                <a:latin typeface="Calibri" pitchFamily="34" charset="0"/>
              </a:rPr>
              <a:t>Its ingredients were Sorrow &amp; Lowliness and Righteousness &amp; Perfect Measure</a:t>
            </a:r>
          </a:p>
          <a:p>
            <a:pPr algn="ctr"/>
            <a:r>
              <a:rPr lang="en-AU" sz="2000" dirty="0" smtClean="0">
                <a:latin typeface="Calibri" pitchFamily="34" charset="0"/>
              </a:rPr>
              <a:t>Because of its sweet aroma, careful construction and measure</a:t>
            </a:r>
          </a:p>
          <a:p>
            <a:pPr algn="ctr"/>
            <a:r>
              <a:rPr lang="en-AU" sz="2000" dirty="0" smtClean="0">
                <a:latin typeface="Calibri" pitchFamily="34" charset="0"/>
              </a:rPr>
              <a:t>- The anointing Oil has nuances of UNITY and JOY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ounded Rectangle 82"/>
          <p:cNvSpPr/>
          <p:nvPr/>
        </p:nvSpPr>
        <p:spPr>
          <a:xfrm>
            <a:off x="1643042" y="1785926"/>
            <a:ext cx="2500330" cy="35719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The Holy Anointing Oil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813303" y="1785926"/>
            <a:ext cx="2300303" cy="35719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101600">
              <a:srgbClr val="00206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The Wisdom of God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643042" y="1142984"/>
            <a:ext cx="2500330" cy="357190"/>
          </a:xfrm>
          <a:prstGeom prst="roundRect">
            <a:avLst/>
          </a:prstGeom>
          <a:solidFill>
            <a:srgbClr val="FFC000"/>
          </a:solidFill>
          <a:effectLst>
            <a:glow rad="101600">
              <a:srgbClr val="FFC00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The  Natural Ceremony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643042" y="242808"/>
            <a:ext cx="6094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000" b="1" dirty="0" smtClean="0"/>
              <a:t>The “Anointed” - “The Messiah” or “The Christ” </a:t>
            </a:r>
            <a:endParaRPr lang="en-AU" sz="2000" b="1" dirty="0"/>
          </a:p>
        </p:txBody>
      </p:sp>
      <p:cxnSp>
        <p:nvCxnSpPr>
          <p:cNvPr id="100" name="Straight Connector 99"/>
          <p:cNvCxnSpPr/>
          <p:nvPr/>
        </p:nvCxnSpPr>
        <p:spPr>
          <a:xfrm>
            <a:off x="0" y="857232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643042" y="2357430"/>
            <a:ext cx="2500330" cy="35719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Poured out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643042" y="2928934"/>
            <a:ext cx="2500330" cy="35719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Onto the Head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643042" y="3571876"/>
            <a:ext cx="2500330" cy="35719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&amp; Garment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643042" y="4214818"/>
            <a:ext cx="2500330" cy="35719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To Consecrate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643042" y="4786322"/>
            <a:ext cx="2500330" cy="35719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Make Holy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4813303" y="2357430"/>
            <a:ext cx="2300303" cy="35719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101600">
              <a:srgbClr val="00206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Applied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813303" y="2928934"/>
            <a:ext cx="2300303" cy="35719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101600">
              <a:srgbClr val="00206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To the Mind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813303" y="3571876"/>
            <a:ext cx="2300303" cy="35719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101600">
              <a:srgbClr val="00206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&amp; flows to the Works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4813303" y="4214818"/>
            <a:ext cx="2300303" cy="35719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101600">
              <a:srgbClr val="00206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Consecrates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813303" y="4786322"/>
            <a:ext cx="2300303" cy="35719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101600">
              <a:srgbClr val="00206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Makes Holy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786314" y="1142984"/>
            <a:ext cx="2389204" cy="357190"/>
          </a:xfrm>
          <a:prstGeom prst="roundRect">
            <a:avLst/>
          </a:prstGeom>
          <a:solidFill>
            <a:srgbClr val="FFC000"/>
          </a:solidFill>
          <a:effectLst>
            <a:glow rad="101600">
              <a:srgbClr val="FFC00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The  Moral Meaning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643042" y="5429264"/>
            <a:ext cx="2500330" cy="35719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For a Purpose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841877" y="5429264"/>
            <a:ext cx="2333641" cy="35719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101600">
              <a:srgbClr val="00206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For a Purpose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rot="5400000">
            <a:off x="2762237" y="2857496"/>
            <a:ext cx="286546" cy="794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2762237" y="2285992"/>
            <a:ext cx="286546" cy="794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2761443" y="5285594"/>
            <a:ext cx="286546" cy="794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2762237" y="4714090"/>
            <a:ext cx="286546" cy="794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>
            <a:off x="2762237" y="4071942"/>
            <a:ext cx="286546" cy="794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2762237" y="3428206"/>
            <a:ext cx="286546" cy="794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108183" y="3464719"/>
            <a:ext cx="478555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5818990" y="2857496"/>
            <a:ext cx="286546" cy="794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>
            <a:off x="5818990" y="2285992"/>
            <a:ext cx="286546" cy="794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5818196" y="5285594"/>
            <a:ext cx="286546" cy="794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>
            <a:off x="5818990" y="4714090"/>
            <a:ext cx="286546" cy="794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5818990" y="4071942"/>
            <a:ext cx="286546" cy="794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>
            <a:off x="5818990" y="3428206"/>
            <a:ext cx="286546" cy="794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Left Brace 58"/>
          <p:cNvSpPr/>
          <p:nvPr/>
        </p:nvSpPr>
        <p:spPr>
          <a:xfrm>
            <a:off x="1285852" y="1714488"/>
            <a:ext cx="357190" cy="5000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0" name="Left Brace 59"/>
          <p:cNvSpPr/>
          <p:nvPr/>
        </p:nvSpPr>
        <p:spPr>
          <a:xfrm>
            <a:off x="1295376" y="2357430"/>
            <a:ext cx="357190" cy="164307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1" name="Left Brace 60"/>
          <p:cNvSpPr/>
          <p:nvPr/>
        </p:nvSpPr>
        <p:spPr>
          <a:xfrm>
            <a:off x="1285852" y="4143380"/>
            <a:ext cx="357190" cy="10715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2" name="TextBox 61"/>
          <p:cNvSpPr txBox="1"/>
          <p:nvPr/>
        </p:nvSpPr>
        <p:spPr>
          <a:xfrm>
            <a:off x="0" y="1714488"/>
            <a:ext cx="1500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 smtClean="0"/>
              <a:t>The Medium</a:t>
            </a:r>
            <a:endParaRPr lang="en-AU" sz="14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0" y="2968465"/>
            <a:ext cx="1500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 smtClean="0"/>
              <a:t>The Process</a:t>
            </a:r>
            <a:endParaRPr lang="en-AU" sz="14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71438" y="4500570"/>
            <a:ext cx="1500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 smtClean="0"/>
              <a:t>The Result</a:t>
            </a:r>
            <a:endParaRPr lang="en-AU" sz="14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71438" y="5429264"/>
            <a:ext cx="1500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 smtClean="0"/>
              <a:t>The Purpose</a:t>
            </a:r>
            <a:endParaRPr lang="en-AU" sz="1400" b="1" dirty="0"/>
          </a:p>
        </p:txBody>
      </p:sp>
      <p:sp>
        <p:nvSpPr>
          <p:cNvPr id="66" name="Left Brace 65"/>
          <p:cNvSpPr/>
          <p:nvPr/>
        </p:nvSpPr>
        <p:spPr>
          <a:xfrm>
            <a:off x="1285852" y="5357826"/>
            <a:ext cx="357190" cy="5000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1" name="TextBox 40"/>
          <p:cNvSpPr txBox="1"/>
          <p:nvPr/>
        </p:nvSpPr>
        <p:spPr>
          <a:xfrm>
            <a:off x="7572396" y="2500306"/>
            <a:ext cx="1428728" cy="83099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 smtClean="0"/>
              <a:t>“Anointing of the</a:t>
            </a:r>
          </a:p>
          <a:p>
            <a:pPr algn="ctr"/>
            <a:r>
              <a:rPr lang="en-AU" sz="1600" b="1" dirty="0" smtClean="0"/>
              <a:t>Spirit”</a:t>
            </a:r>
            <a:endParaRPr lang="en-AU" sz="1600" b="1" dirty="0"/>
          </a:p>
        </p:txBody>
      </p:sp>
      <p:sp>
        <p:nvSpPr>
          <p:cNvPr id="47" name="Right Brace 46"/>
          <p:cNvSpPr/>
          <p:nvPr/>
        </p:nvSpPr>
        <p:spPr>
          <a:xfrm>
            <a:off x="7215206" y="1643050"/>
            <a:ext cx="357190" cy="24288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TextBox 47"/>
          <p:cNvSpPr txBox="1"/>
          <p:nvPr/>
        </p:nvSpPr>
        <p:spPr>
          <a:xfrm>
            <a:off x="2786050" y="6000768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Priest and King</a:t>
            </a:r>
            <a:endParaRPr lang="en-AU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7715272" y="3558605"/>
            <a:ext cx="1214446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 smtClean="0"/>
              <a:t>Is 61:1-6</a:t>
            </a:r>
          </a:p>
          <a:p>
            <a:pPr algn="ctr"/>
            <a:r>
              <a:rPr lang="en-AU" sz="1600" b="1" dirty="0" smtClean="0"/>
              <a:t>Is 11:1-5</a:t>
            </a:r>
            <a:endParaRPr lang="en-A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7" grpId="0" animBg="1"/>
      <p:bldP spid="41" grpId="0" animBg="1"/>
      <p:bldP spid="47" grpId="0" animBg="1"/>
      <p:bldP spid="5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42910" y="357166"/>
            <a:ext cx="7572428" cy="4616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Calibri" pitchFamily="34" charset="0"/>
              </a:rPr>
              <a:t>King and Priest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00100" y="4857760"/>
            <a:ext cx="75724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Calibri" pitchFamily="34" charset="0"/>
              </a:rPr>
              <a:t>Isaiah 61:1-6</a:t>
            </a:r>
          </a:p>
          <a:p>
            <a:pPr algn="ctr"/>
            <a:r>
              <a:rPr lang="en-AU" sz="2400" dirty="0" smtClean="0">
                <a:latin typeface="Calibri" pitchFamily="34" charset="0"/>
              </a:rPr>
              <a:t>Isaiah 11:1-5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00100" y="5715016"/>
            <a:ext cx="7572428" cy="4616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Calibri" pitchFamily="34" charset="0"/>
              </a:rPr>
              <a:t>Mercy and Truth</a:t>
            </a:r>
          </a:p>
        </p:txBody>
      </p:sp>
      <p:sp>
        <p:nvSpPr>
          <p:cNvPr id="6" name="Rectangle 5"/>
          <p:cNvSpPr/>
          <p:nvPr/>
        </p:nvSpPr>
        <p:spPr>
          <a:xfrm>
            <a:off x="642910" y="1142984"/>
            <a:ext cx="764386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dirty="0" err="1" smtClean="0"/>
              <a:t>Zec</a:t>
            </a:r>
            <a:r>
              <a:rPr lang="en-AU" sz="2000" dirty="0" smtClean="0"/>
              <a:t> 6:11  Then take </a:t>
            </a:r>
            <a:r>
              <a:rPr lang="en-AU" sz="2000" u="sng" dirty="0" smtClean="0"/>
              <a:t>silver and gold</a:t>
            </a:r>
            <a:r>
              <a:rPr lang="en-AU" sz="2000" dirty="0" smtClean="0"/>
              <a:t>, and make </a:t>
            </a:r>
            <a:r>
              <a:rPr lang="en-AU" sz="2000" u="sng" dirty="0" smtClean="0"/>
              <a:t>crowns, </a:t>
            </a:r>
            <a:r>
              <a:rPr lang="en-AU" sz="2000" dirty="0" smtClean="0"/>
              <a:t>and set </a:t>
            </a:r>
            <a:r>
              <a:rPr lang="en-AU" sz="2000" i="1" dirty="0" smtClean="0"/>
              <a:t>them upon the head of </a:t>
            </a:r>
            <a:r>
              <a:rPr lang="en-AU" sz="2000" i="1" u="sng" dirty="0" smtClean="0"/>
              <a:t>Joshua the son of </a:t>
            </a:r>
            <a:r>
              <a:rPr lang="en-AU" sz="2000" i="1" u="sng" dirty="0" err="1" smtClean="0"/>
              <a:t>Josedech</a:t>
            </a:r>
            <a:r>
              <a:rPr lang="en-AU" sz="2000" i="1" dirty="0" smtClean="0">
                <a:solidFill>
                  <a:srgbClr val="0070C0"/>
                </a:solidFill>
              </a:rPr>
              <a:t>, </a:t>
            </a:r>
            <a:r>
              <a:rPr lang="en-AU" sz="2000" b="1" u="sng" dirty="0" smtClean="0">
                <a:solidFill>
                  <a:srgbClr val="0070C0"/>
                </a:solidFill>
              </a:rPr>
              <a:t>the high priest; </a:t>
            </a:r>
          </a:p>
          <a:p>
            <a:r>
              <a:rPr lang="en-AU" sz="2000" dirty="0" err="1" smtClean="0"/>
              <a:t>Zec</a:t>
            </a:r>
            <a:r>
              <a:rPr lang="en-AU" sz="2000" dirty="0" smtClean="0"/>
              <a:t> 6:12  And speak unto him, saying, Thus </a:t>
            </a:r>
            <a:r>
              <a:rPr lang="en-AU" sz="2000" dirty="0" err="1" smtClean="0"/>
              <a:t>speaketh</a:t>
            </a:r>
            <a:r>
              <a:rPr lang="en-AU" sz="2000" dirty="0" smtClean="0"/>
              <a:t> the LORD of hosts, saying, Behold the man whose name </a:t>
            </a:r>
            <a:r>
              <a:rPr lang="en-AU" sz="2000" i="1" dirty="0" smtClean="0"/>
              <a:t>is The BRANCH; and he shall grow up out of his place, and he shall build the temple of the LORD: </a:t>
            </a:r>
          </a:p>
          <a:p>
            <a:r>
              <a:rPr lang="en-AU" sz="2000" dirty="0" err="1" smtClean="0"/>
              <a:t>Zec</a:t>
            </a:r>
            <a:r>
              <a:rPr lang="en-AU" sz="2000" dirty="0" smtClean="0"/>
              <a:t> 6:13  Even he shall build the temple of the LORD; and he shall bear the glory, and shall </a:t>
            </a:r>
            <a:r>
              <a:rPr lang="en-AU" sz="2000" u="sng" dirty="0" smtClean="0"/>
              <a:t>sit and </a:t>
            </a:r>
            <a:r>
              <a:rPr lang="en-AU" sz="2000" b="1" u="sng" dirty="0" smtClean="0">
                <a:solidFill>
                  <a:srgbClr val="FFC000"/>
                </a:solidFill>
              </a:rPr>
              <a:t>rule upon his throne</a:t>
            </a:r>
            <a:r>
              <a:rPr lang="en-AU" sz="2000" dirty="0" smtClean="0"/>
              <a:t>; and he shall </a:t>
            </a:r>
            <a:r>
              <a:rPr lang="en-AU" sz="2000" b="1" u="sng" dirty="0" smtClean="0">
                <a:solidFill>
                  <a:srgbClr val="0070C0"/>
                </a:solidFill>
              </a:rPr>
              <a:t>be a priest </a:t>
            </a:r>
            <a:r>
              <a:rPr lang="en-AU" sz="2000" b="1" u="sng" dirty="0" smtClean="0">
                <a:solidFill>
                  <a:srgbClr val="FFC000"/>
                </a:solidFill>
              </a:rPr>
              <a:t>upon his throne</a:t>
            </a:r>
            <a:r>
              <a:rPr lang="en-AU" sz="2000" dirty="0" smtClean="0"/>
              <a:t>: and the counsel </a:t>
            </a:r>
            <a:r>
              <a:rPr lang="en-AU" sz="2000" u="sng" dirty="0" smtClean="0"/>
              <a:t>of peace </a:t>
            </a:r>
            <a:r>
              <a:rPr lang="en-AU" sz="2000" dirty="0" smtClean="0"/>
              <a:t>shall be </a:t>
            </a:r>
            <a:r>
              <a:rPr lang="en-AU" sz="2000" u="sng" dirty="0" smtClean="0"/>
              <a:t>between them both.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42910" y="357166"/>
            <a:ext cx="7572428" cy="4616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Calibri" pitchFamily="34" charset="0"/>
              </a:rPr>
              <a:t>King and Priest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85786" y="2143116"/>
            <a:ext cx="292895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Calibri" pitchFamily="34" charset="0"/>
              </a:rPr>
              <a:t>Rulership</a:t>
            </a:r>
          </a:p>
          <a:p>
            <a:pPr algn="ctr"/>
            <a:r>
              <a:rPr lang="en-AU" sz="2400" dirty="0" smtClean="0">
                <a:latin typeface="Calibri" pitchFamily="34" charset="0"/>
              </a:rPr>
              <a:t>Justice</a:t>
            </a:r>
          </a:p>
          <a:p>
            <a:pPr algn="ctr"/>
            <a:r>
              <a:rPr lang="en-AU" sz="2400" dirty="0" smtClean="0">
                <a:latin typeface="Calibri" pitchFamily="34" charset="0"/>
              </a:rPr>
              <a:t>Righteousness</a:t>
            </a:r>
          </a:p>
          <a:p>
            <a:pPr algn="ctr"/>
            <a:r>
              <a:rPr lang="en-AU" sz="2400" dirty="0" smtClean="0">
                <a:latin typeface="Calibri" pitchFamily="34" charset="0"/>
              </a:rPr>
              <a:t>Conquering</a:t>
            </a:r>
          </a:p>
          <a:p>
            <a:pPr algn="ctr"/>
            <a:r>
              <a:rPr lang="en-AU" sz="2400" dirty="0" smtClean="0">
                <a:latin typeface="Calibri" pitchFamily="34" charset="0"/>
              </a:rPr>
              <a:t>Dominion</a:t>
            </a:r>
          </a:p>
          <a:p>
            <a:pPr algn="ctr"/>
            <a:r>
              <a:rPr lang="en-AU" sz="2400" dirty="0" smtClean="0">
                <a:latin typeface="Calibri" pitchFamily="34" charset="0"/>
              </a:rPr>
              <a:t>etc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00100" y="5715016"/>
            <a:ext cx="7572428" cy="4616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Calibri" pitchFamily="34" charset="0"/>
              </a:rPr>
              <a:t>Mercy and Truth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285852" y="1357298"/>
            <a:ext cx="1978283" cy="714380"/>
          </a:xfrm>
          <a:prstGeom prst="roundRect">
            <a:avLst/>
          </a:prstGeom>
          <a:effectLst>
            <a:glow rad="101600">
              <a:srgbClr val="FFC00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b="1" dirty="0" smtClean="0"/>
              <a:t>King</a:t>
            </a:r>
            <a:endParaRPr lang="en-AU" sz="20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5857884" y="1428736"/>
            <a:ext cx="2143140" cy="714380"/>
          </a:xfrm>
          <a:prstGeom prst="roundRect">
            <a:avLst/>
          </a:prstGeom>
          <a:effectLst>
            <a:glow rad="101600">
              <a:srgbClr val="FFC00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b="1" dirty="0" smtClean="0"/>
              <a:t>Priest</a:t>
            </a:r>
            <a:endParaRPr lang="en-AU" sz="2000" b="1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357818" y="2143116"/>
            <a:ext cx="292895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Calibri" pitchFamily="34" charset="0"/>
              </a:rPr>
              <a:t>Atonement</a:t>
            </a:r>
          </a:p>
          <a:p>
            <a:pPr algn="ctr"/>
            <a:r>
              <a:rPr lang="en-AU" sz="2400" dirty="0" smtClean="0">
                <a:latin typeface="Calibri" pitchFamily="34" charset="0"/>
              </a:rPr>
              <a:t>Reconciliation</a:t>
            </a:r>
          </a:p>
          <a:p>
            <a:pPr algn="ctr"/>
            <a:r>
              <a:rPr lang="en-AU" sz="2400" dirty="0" smtClean="0">
                <a:latin typeface="Calibri" pitchFamily="34" charset="0"/>
              </a:rPr>
              <a:t>Forgiveness</a:t>
            </a:r>
          </a:p>
          <a:p>
            <a:pPr algn="ctr"/>
            <a:r>
              <a:rPr lang="en-AU" sz="2400" dirty="0" smtClean="0">
                <a:latin typeface="Calibri" pitchFamily="34" charset="0"/>
              </a:rPr>
              <a:t>Sacrifice</a:t>
            </a:r>
          </a:p>
          <a:p>
            <a:pPr algn="ctr"/>
            <a:r>
              <a:rPr lang="en-AU" sz="2400" dirty="0" smtClean="0">
                <a:latin typeface="Calibri" pitchFamily="34" charset="0"/>
              </a:rPr>
              <a:t>Offering</a:t>
            </a:r>
          </a:p>
          <a:p>
            <a:pPr algn="ctr"/>
            <a:r>
              <a:rPr lang="en-AU" sz="2400" dirty="0" smtClean="0">
                <a:latin typeface="Calibri" pitchFamily="34" charset="0"/>
              </a:rPr>
              <a:t>etc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28992" y="4214818"/>
            <a:ext cx="2500330" cy="132343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/>
              <a:t>The Anointing of Spirit</a:t>
            </a:r>
          </a:p>
          <a:p>
            <a:pPr algn="ctr"/>
            <a:r>
              <a:rPr lang="en-AU" sz="2000" b="1" dirty="0" smtClean="0"/>
              <a:t>Is 61:1-6</a:t>
            </a:r>
          </a:p>
          <a:p>
            <a:pPr algn="ctr"/>
            <a:r>
              <a:rPr lang="en-AU" sz="2000" b="1" dirty="0" smtClean="0"/>
              <a:t>Is 11:1-5</a:t>
            </a:r>
            <a:endParaRPr lang="en-A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28794" y="1500174"/>
            <a:ext cx="535785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7200" dirty="0" smtClean="0">
                <a:latin typeface="Calibri" pitchFamily="34" charset="0"/>
              </a:rPr>
              <a:t>The NT Nexus</a:t>
            </a:r>
          </a:p>
          <a:p>
            <a:pPr algn="ctr"/>
            <a:r>
              <a:rPr lang="en-AU" sz="7200" dirty="0" smtClean="0">
                <a:latin typeface="Calibri" pitchFamily="34" charset="0"/>
              </a:rPr>
              <a:t>-</a:t>
            </a:r>
          </a:p>
          <a:p>
            <a:pPr algn="ctr"/>
            <a:r>
              <a:rPr lang="en-AU" sz="7200" dirty="0" smtClean="0">
                <a:latin typeface="Calibri" pitchFamily="34" charset="0"/>
              </a:rPr>
              <a:t>Jesus Christ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571604" y="2643182"/>
            <a:ext cx="6072230" cy="1143008"/>
          </a:xfrm>
          <a:prstGeom prst="roundRect">
            <a:avLst/>
          </a:prstGeom>
          <a:solidFill>
            <a:srgbClr val="FFC000"/>
          </a:solidFill>
          <a:effectLst>
            <a:glow rad="101600">
              <a:srgbClr val="FFC00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6600" b="1" dirty="0" smtClean="0">
                <a:solidFill>
                  <a:schemeClr val="tx1"/>
                </a:solidFill>
              </a:rPr>
              <a:t>IS</a:t>
            </a:r>
            <a:endParaRPr lang="en-AU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500166" y="1285860"/>
            <a:ext cx="1978283" cy="714380"/>
          </a:xfrm>
          <a:prstGeom prst="roundRect">
            <a:avLst/>
          </a:prstGeom>
          <a:effectLst>
            <a:glow rad="101600">
              <a:srgbClr val="FFC00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b="1" dirty="0" smtClean="0"/>
              <a:t>Jesus</a:t>
            </a:r>
            <a:endParaRPr lang="en-AU" sz="36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285720" y="214290"/>
            <a:ext cx="8082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000" b="1" dirty="0" smtClean="0"/>
              <a:t>The Critical Nexus Point of Faith was when they/we realise that:</a:t>
            </a:r>
            <a:endParaRPr lang="en-AU" sz="2000" b="1" dirty="0"/>
          </a:p>
        </p:txBody>
      </p:sp>
      <p:cxnSp>
        <p:nvCxnSpPr>
          <p:cNvPr id="100" name="Straight Connector 99"/>
          <p:cNvCxnSpPr/>
          <p:nvPr/>
        </p:nvCxnSpPr>
        <p:spPr>
          <a:xfrm>
            <a:off x="0" y="857232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5786446" y="1285860"/>
            <a:ext cx="2428892" cy="714380"/>
          </a:xfrm>
          <a:prstGeom prst="roundRect">
            <a:avLst/>
          </a:prstGeom>
          <a:effectLst>
            <a:glow rad="101600">
              <a:srgbClr val="FFC00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b="1" dirty="0" smtClean="0"/>
              <a:t>The Christ</a:t>
            </a:r>
            <a:endParaRPr lang="en-AU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214810" y="114298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b="1" dirty="0" smtClean="0"/>
              <a:t>IS</a:t>
            </a:r>
            <a:endParaRPr lang="en-AU" sz="4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85786" y="3357562"/>
            <a:ext cx="76438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The Great Messiah – Son of David, Anointed, Saviour of the People, Hope of Generations</a:t>
            </a:r>
          </a:p>
          <a:p>
            <a:endParaRPr lang="en-AU" sz="2400" dirty="0" smtClean="0"/>
          </a:p>
          <a:p>
            <a:r>
              <a:rPr lang="en-AU" sz="2400" dirty="0" smtClean="0"/>
              <a:t>Was...........................</a:t>
            </a:r>
          </a:p>
          <a:p>
            <a:r>
              <a:rPr lang="en-AU" sz="2400" dirty="0" smtClean="0"/>
              <a:t>	</a:t>
            </a:r>
            <a:r>
              <a:rPr lang="en-AU" sz="2400" u="sng" dirty="0" smtClean="0"/>
              <a:t>THIS </a:t>
            </a:r>
            <a:r>
              <a:rPr lang="en-AU" sz="2400" dirty="0" smtClean="0"/>
              <a:t>– Crucified Jesus of Nazareth who had 	risen from the dead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/>
          <p:cNvSpPr txBox="1"/>
          <p:nvPr/>
        </p:nvSpPr>
        <p:spPr>
          <a:xfrm>
            <a:off x="285720" y="214290"/>
            <a:ext cx="81520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000" b="1" dirty="0" smtClean="0"/>
              <a:t>The pivotal Recognition that Jesus IS Christ is all over the NT.......:</a:t>
            </a:r>
            <a:endParaRPr lang="en-AU" sz="2000" b="1" dirty="0"/>
          </a:p>
        </p:txBody>
      </p:sp>
      <p:cxnSp>
        <p:nvCxnSpPr>
          <p:cNvPr id="100" name="Straight Connector 99"/>
          <p:cNvCxnSpPr/>
          <p:nvPr/>
        </p:nvCxnSpPr>
        <p:spPr>
          <a:xfrm>
            <a:off x="0" y="857232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1000100" y="928670"/>
            <a:ext cx="7286676" cy="500066"/>
          </a:xfrm>
          <a:prstGeom prst="roundRect">
            <a:avLst/>
          </a:prstGeom>
          <a:effectLst>
            <a:glow rad="101600">
              <a:srgbClr val="FFC00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The Disciples Early Discovery</a:t>
            </a:r>
            <a:endParaRPr lang="en-AU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1000100" y="1500174"/>
            <a:ext cx="7286676" cy="500066"/>
          </a:xfrm>
          <a:prstGeom prst="roundRect">
            <a:avLst/>
          </a:prstGeom>
          <a:effectLst>
            <a:glow rad="101600">
              <a:srgbClr val="FFC00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The Declaration of Simon Peter</a:t>
            </a:r>
            <a:endParaRPr lang="en-AU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1000100" y="2071678"/>
            <a:ext cx="7286676" cy="500066"/>
          </a:xfrm>
          <a:prstGeom prst="roundRect">
            <a:avLst/>
          </a:prstGeom>
          <a:effectLst>
            <a:glow rad="101600">
              <a:srgbClr val="FFC00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John the Baptists question</a:t>
            </a:r>
            <a:endParaRPr lang="en-AU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1000100" y="3143248"/>
            <a:ext cx="7286676" cy="500066"/>
          </a:xfrm>
          <a:prstGeom prst="roundRect">
            <a:avLst/>
          </a:prstGeom>
          <a:effectLst>
            <a:glow rad="101600">
              <a:srgbClr val="FFC00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The Key Issue of the Trial</a:t>
            </a:r>
            <a:endParaRPr lang="en-AU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1000100" y="3714752"/>
            <a:ext cx="7286676" cy="500066"/>
          </a:xfrm>
          <a:prstGeom prst="roundRect">
            <a:avLst/>
          </a:prstGeom>
          <a:effectLst>
            <a:glow rad="101600">
              <a:srgbClr val="FFC00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The Key Issue of the Denial</a:t>
            </a:r>
            <a:endParaRPr lang="en-AU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1000100" y="4286256"/>
            <a:ext cx="7286676" cy="500066"/>
          </a:xfrm>
          <a:prstGeom prst="roundRect">
            <a:avLst/>
          </a:prstGeom>
          <a:effectLst>
            <a:glow rad="101600">
              <a:srgbClr val="FFC00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The Key Issue of Saul’s Conversion Acts 9</a:t>
            </a:r>
            <a:endParaRPr lang="en-AU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1000100" y="4857760"/>
            <a:ext cx="7286676" cy="500066"/>
          </a:xfrm>
          <a:prstGeom prst="roundRect">
            <a:avLst/>
          </a:prstGeom>
          <a:effectLst>
            <a:glow rad="101600">
              <a:srgbClr val="FFC00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The Key Issue of the Acts</a:t>
            </a:r>
            <a:endParaRPr lang="en-AU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1000100" y="6000768"/>
            <a:ext cx="7286676" cy="500066"/>
          </a:xfrm>
          <a:prstGeom prst="roundRect">
            <a:avLst/>
          </a:prstGeom>
          <a:effectLst>
            <a:glow rad="101600">
              <a:srgbClr val="FFC00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The Key Issue of the </a:t>
            </a:r>
            <a:r>
              <a:rPr lang="en-AU" b="1" dirty="0" err="1" smtClean="0"/>
              <a:t>AntiChrist</a:t>
            </a:r>
            <a:endParaRPr lang="en-AU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1000100" y="5429264"/>
            <a:ext cx="7286676" cy="500066"/>
          </a:xfrm>
          <a:prstGeom prst="roundRect">
            <a:avLst/>
          </a:prstGeom>
          <a:effectLst>
            <a:glow rad="101600">
              <a:srgbClr val="FFC00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A Key Issue of Romans (all the Epistles)</a:t>
            </a:r>
            <a:endParaRPr lang="en-AU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1000100" y="2571744"/>
            <a:ext cx="7286676" cy="500066"/>
          </a:xfrm>
          <a:prstGeom prst="roundRect">
            <a:avLst/>
          </a:prstGeom>
          <a:effectLst>
            <a:glow rad="101600">
              <a:srgbClr val="FFC00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The Woman of Samaria</a:t>
            </a:r>
            <a:endParaRPr lang="en-A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/>
          <p:cNvSpPr txBox="1">
            <a:spLocks noChangeArrowheads="1"/>
          </p:cNvSpPr>
          <p:nvPr/>
        </p:nvSpPr>
        <p:spPr bwMode="auto">
          <a:xfrm>
            <a:off x="857224" y="428604"/>
            <a:ext cx="40527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4000" dirty="0" smtClean="0">
                <a:latin typeface="Calibri" pitchFamily="34" charset="0"/>
              </a:rPr>
              <a:t>Goals of this Study</a:t>
            </a:r>
            <a:endParaRPr lang="en-AU" sz="4000" dirty="0">
              <a:latin typeface="Calibri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85786" y="2071678"/>
            <a:ext cx="757242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Calibri" pitchFamily="34" charset="0"/>
              </a:rPr>
              <a:t>Scripturally </a:t>
            </a:r>
            <a:r>
              <a:rPr lang="en-AU" sz="2400" u="sng" dirty="0" smtClean="0">
                <a:latin typeface="Calibri" pitchFamily="34" charset="0"/>
              </a:rPr>
              <a:t>Define the Role and Title </a:t>
            </a:r>
            <a:r>
              <a:rPr lang="en-AU" sz="2400" dirty="0" smtClean="0">
                <a:latin typeface="Calibri" pitchFamily="34" charset="0"/>
              </a:rPr>
              <a:t>of “Christ”</a:t>
            </a:r>
          </a:p>
          <a:p>
            <a:pPr algn="ctr"/>
            <a:r>
              <a:rPr lang="en-AU" sz="2400" dirty="0" smtClean="0">
                <a:latin typeface="Calibri" pitchFamily="34" charset="0"/>
              </a:rPr>
              <a:t>By</a:t>
            </a:r>
          </a:p>
          <a:p>
            <a:pPr algn="ctr"/>
            <a:endParaRPr lang="en-AU" sz="2400" dirty="0" smtClean="0">
              <a:latin typeface="Calibri" pitchFamily="34" charset="0"/>
            </a:endParaRPr>
          </a:p>
          <a:p>
            <a:pPr algn="ctr"/>
            <a:r>
              <a:rPr lang="en-AU" sz="2400" dirty="0" smtClean="0">
                <a:latin typeface="Calibri" pitchFamily="34" charset="0"/>
              </a:rPr>
              <a:t>Examining the </a:t>
            </a:r>
            <a:r>
              <a:rPr lang="en-AU" sz="2400" u="sng" dirty="0" smtClean="0">
                <a:latin typeface="Calibri" pitchFamily="34" charset="0"/>
              </a:rPr>
              <a:t>Anointing Oil </a:t>
            </a:r>
          </a:p>
          <a:p>
            <a:pPr algn="ctr"/>
            <a:r>
              <a:rPr lang="en-AU" sz="2400" dirty="0" smtClean="0">
                <a:latin typeface="Calibri" pitchFamily="34" charset="0"/>
              </a:rPr>
              <a:t>&amp;</a:t>
            </a:r>
          </a:p>
          <a:p>
            <a:pPr algn="ctr"/>
            <a:r>
              <a:rPr lang="en-AU" sz="2400" dirty="0" smtClean="0">
                <a:latin typeface="Calibri" pitchFamily="34" charset="0"/>
              </a:rPr>
              <a:t>Examining the </a:t>
            </a:r>
            <a:r>
              <a:rPr lang="en-AU" sz="2400" u="sng" dirty="0" smtClean="0">
                <a:latin typeface="Calibri" pitchFamily="34" charset="0"/>
              </a:rPr>
              <a:t>Anointing Function</a:t>
            </a:r>
          </a:p>
          <a:p>
            <a:pPr algn="ctr"/>
            <a:r>
              <a:rPr lang="en-AU" sz="2400" dirty="0" smtClean="0">
                <a:latin typeface="Calibri" pitchFamily="34" charset="0"/>
              </a:rPr>
              <a:t>&amp;</a:t>
            </a:r>
          </a:p>
          <a:p>
            <a:pPr algn="ctr"/>
            <a:r>
              <a:rPr lang="en-AU" sz="2400" dirty="0" smtClean="0">
                <a:latin typeface="Calibri" pitchFamily="34" charset="0"/>
              </a:rPr>
              <a:t>Looking at how the NT presents </a:t>
            </a:r>
            <a:r>
              <a:rPr lang="en-AU" sz="2400" u="sng" dirty="0" smtClean="0">
                <a:latin typeface="Calibri" pitchFamily="34" charset="0"/>
              </a:rPr>
              <a:t>Jesus Christ as a Nexus</a:t>
            </a:r>
          </a:p>
          <a:p>
            <a:pPr algn="ctr"/>
            <a:endParaRPr lang="en-AU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4348" y="714356"/>
            <a:ext cx="7572428" cy="4616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Calibri" pitchFamily="34" charset="0"/>
              </a:rPr>
              <a:t>Jesus IS the Christ!!!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28596" y="1714488"/>
            <a:ext cx="8429684" cy="40318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AU" sz="3200" dirty="0" err="1" smtClean="0"/>
              <a:t>Joh</a:t>
            </a:r>
            <a:r>
              <a:rPr lang="en-AU" sz="3200" dirty="0" smtClean="0"/>
              <a:t> 20:30  And many other signs truly did Jesus in the presence of his disciples, which are not written in this book:</a:t>
            </a:r>
          </a:p>
          <a:p>
            <a:r>
              <a:rPr lang="en-AU" sz="3200" dirty="0" smtClean="0"/>
              <a:t> </a:t>
            </a:r>
          </a:p>
          <a:p>
            <a:r>
              <a:rPr lang="en-AU" sz="3200" b="1" dirty="0" err="1" smtClean="0"/>
              <a:t>Joh</a:t>
            </a:r>
            <a:r>
              <a:rPr lang="en-AU" sz="3200" b="1" dirty="0" smtClean="0"/>
              <a:t> 20:31</a:t>
            </a:r>
            <a:r>
              <a:rPr lang="en-AU" sz="3200" dirty="0" smtClean="0"/>
              <a:t>  But these are written, that ye might </a:t>
            </a:r>
            <a:r>
              <a:rPr lang="en-AU" sz="3200" u="sng" dirty="0" smtClean="0"/>
              <a:t>believe that </a:t>
            </a:r>
            <a:r>
              <a:rPr lang="en-AU" sz="3200" b="1" u="sng" dirty="0" smtClean="0"/>
              <a:t>Jesus is the Christ,</a:t>
            </a:r>
            <a:r>
              <a:rPr lang="en-AU" sz="3200" b="1" dirty="0" smtClean="0"/>
              <a:t> </a:t>
            </a:r>
            <a:r>
              <a:rPr lang="en-AU" sz="3200" dirty="0" smtClean="0"/>
              <a:t>the Son of God; and that believing ye might have life through his name. </a:t>
            </a:r>
            <a:endParaRPr lang="en-A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4282" y="357166"/>
            <a:ext cx="8715436" cy="4616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Calibri" pitchFamily="34" charset="0"/>
              </a:rPr>
              <a:t>How many times do you find “Jesus” and “Christ” together in:..........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643174" y="1714488"/>
            <a:ext cx="307183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AU" sz="3200" dirty="0" smtClean="0"/>
              <a:t>Matthew		</a:t>
            </a:r>
          </a:p>
          <a:p>
            <a:r>
              <a:rPr lang="en-AU" sz="3200" dirty="0" smtClean="0"/>
              <a:t>Mark	</a:t>
            </a:r>
          </a:p>
          <a:p>
            <a:r>
              <a:rPr lang="en-AU" sz="3200" dirty="0" smtClean="0"/>
              <a:t>Luke		</a:t>
            </a:r>
          </a:p>
          <a:p>
            <a:r>
              <a:rPr lang="en-AU" sz="3200" dirty="0" smtClean="0"/>
              <a:t>John	</a:t>
            </a:r>
          </a:p>
          <a:p>
            <a:endParaRPr lang="en-AU" sz="3200" dirty="0" smtClean="0"/>
          </a:p>
          <a:p>
            <a:r>
              <a:rPr lang="en-AU" sz="3200" dirty="0" smtClean="0"/>
              <a:t>Acts &amp;</a:t>
            </a:r>
          </a:p>
          <a:p>
            <a:r>
              <a:rPr lang="en-AU" sz="3200" dirty="0" smtClean="0"/>
              <a:t>Epistles</a:t>
            </a:r>
          </a:p>
          <a:p>
            <a:endParaRPr lang="en-AU" sz="32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0" y="1754581"/>
            <a:ext cx="114300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AU" sz="3200" dirty="0" smtClean="0"/>
              <a:t>2x	</a:t>
            </a:r>
          </a:p>
          <a:p>
            <a:r>
              <a:rPr lang="en-AU" sz="3200" dirty="0" smtClean="0"/>
              <a:t>1x</a:t>
            </a:r>
          </a:p>
          <a:p>
            <a:r>
              <a:rPr lang="en-AU" sz="3200" dirty="0" smtClean="0"/>
              <a:t>0x</a:t>
            </a:r>
          </a:p>
          <a:p>
            <a:r>
              <a:rPr lang="en-AU" sz="3200" dirty="0" smtClean="0"/>
              <a:t>2x</a:t>
            </a:r>
          </a:p>
          <a:p>
            <a:endParaRPr lang="en-AU" sz="3200" dirty="0" smtClean="0"/>
          </a:p>
          <a:p>
            <a:r>
              <a:rPr lang="en-AU" sz="3200" dirty="0" smtClean="0"/>
              <a:t>236x</a:t>
            </a:r>
          </a:p>
          <a:p>
            <a:endParaRPr lang="en-A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57224" y="142852"/>
            <a:ext cx="7572428" cy="4616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Calibri" pitchFamily="34" charset="0"/>
              </a:rPr>
              <a:t>Jesus IS the Christ!!!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57158" y="1571612"/>
            <a:ext cx="8429684" cy="45243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AU" sz="2400" dirty="0" smtClean="0"/>
              <a:t>Act 9:5  And he said, Who art thou, Lord? And the Lord said, </a:t>
            </a:r>
            <a:r>
              <a:rPr lang="en-AU" sz="2400" b="1" u="sng" dirty="0" smtClean="0"/>
              <a:t>I am Jesus</a:t>
            </a:r>
            <a:r>
              <a:rPr lang="en-AU" sz="2400" dirty="0" smtClean="0"/>
              <a:t> whom thou </a:t>
            </a:r>
            <a:r>
              <a:rPr lang="en-AU" sz="2400" dirty="0" err="1" smtClean="0"/>
              <a:t>persecutest</a:t>
            </a:r>
            <a:r>
              <a:rPr lang="en-AU" sz="2400" dirty="0" smtClean="0"/>
              <a:t>............</a:t>
            </a:r>
          </a:p>
          <a:p>
            <a:endParaRPr lang="en-AU" sz="2400" dirty="0" smtClean="0"/>
          </a:p>
          <a:p>
            <a:r>
              <a:rPr lang="en-AU" sz="2400" dirty="0" smtClean="0"/>
              <a:t>..........Brother Saul, the Lord, </a:t>
            </a:r>
            <a:r>
              <a:rPr lang="en-AU" sz="2400" b="1" i="1" u="sng" dirty="0" smtClean="0"/>
              <a:t>even</a:t>
            </a:r>
            <a:r>
              <a:rPr lang="en-AU" sz="2400" b="1" u="sng" dirty="0" smtClean="0"/>
              <a:t> Jesus,</a:t>
            </a:r>
            <a:r>
              <a:rPr lang="en-AU" sz="2400" dirty="0" smtClean="0"/>
              <a:t> that appeared unto thee in the way as thou </a:t>
            </a:r>
            <a:r>
              <a:rPr lang="en-AU" sz="2400" dirty="0" err="1" smtClean="0"/>
              <a:t>camest</a:t>
            </a:r>
            <a:r>
              <a:rPr lang="en-AU" sz="2400" dirty="0" smtClean="0"/>
              <a:t>, hath sent me............</a:t>
            </a:r>
          </a:p>
          <a:p>
            <a:r>
              <a:rPr lang="en-AU" sz="2400" dirty="0" smtClean="0"/>
              <a:t>.....</a:t>
            </a:r>
          </a:p>
          <a:p>
            <a:r>
              <a:rPr lang="en-AU" sz="2400" dirty="0" smtClean="0"/>
              <a:t>Act 9:20  And straightway he </a:t>
            </a:r>
            <a:r>
              <a:rPr lang="en-AU" sz="2400" b="1" u="sng" dirty="0" smtClean="0"/>
              <a:t>preached Christ in the synagogues</a:t>
            </a:r>
            <a:r>
              <a:rPr lang="en-AU" sz="2400" dirty="0" smtClean="0"/>
              <a:t>, that he is the Son of God. </a:t>
            </a:r>
          </a:p>
          <a:p>
            <a:endParaRPr lang="en-AU" sz="2400" dirty="0" smtClean="0"/>
          </a:p>
          <a:p>
            <a:r>
              <a:rPr lang="en-AU" sz="2400" dirty="0" smtClean="0"/>
              <a:t>Act 9:22  But Saul increased the more in strength, and confounded the Jews which dwelt at Damascus, </a:t>
            </a:r>
            <a:r>
              <a:rPr lang="en-AU" sz="2400" b="1" u="sng" dirty="0" smtClean="0"/>
              <a:t>proving that this is very Christ.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4348" y="714356"/>
            <a:ext cx="7572428" cy="4616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Calibri" pitchFamily="34" charset="0"/>
              </a:rPr>
              <a:t>Jesus IS the Christ!!!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00034" y="1500174"/>
            <a:ext cx="8429684" cy="48936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sz="2400" dirty="0" smtClean="0"/>
              <a:t>Act 2:36  Therefore let all the house of Israel know assuredly, that God hath made </a:t>
            </a:r>
            <a:r>
              <a:rPr lang="en-AU" sz="2400" b="1" u="sng" dirty="0" smtClean="0"/>
              <a:t>that same Jesus</a:t>
            </a:r>
            <a:r>
              <a:rPr lang="en-AU" sz="2400" dirty="0" smtClean="0"/>
              <a:t>, whom ye have crucified, both </a:t>
            </a:r>
            <a:r>
              <a:rPr lang="en-AU" sz="2400" b="1" u="sng" dirty="0" smtClean="0"/>
              <a:t>Lord and Christ. </a:t>
            </a:r>
          </a:p>
          <a:p>
            <a:r>
              <a:rPr lang="en-AU" sz="2400" dirty="0" smtClean="0"/>
              <a:t> </a:t>
            </a:r>
          </a:p>
          <a:p>
            <a:pPr lvl="0"/>
            <a:r>
              <a:rPr lang="en-AU" sz="2400" dirty="0" smtClean="0"/>
              <a:t>Act 9:22  But Saul increased the more in strength, and confounded the Jews which dwelt at Damascus, </a:t>
            </a:r>
            <a:r>
              <a:rPr lang="en-AU" sz="2400" b="1" u="sng" dirty="0" smtClean="0"/>
              <a:t>proving that this is very Christ.</a:t>
            </a:r>
            <a:r>
              <a:rPr lang="en-AU" sz="2400" dirty="0" smtClean="0"/>
              <a:t> </a:t>
            </a:r>
          </a:p>
          <a:p>
            <a:pPr lvl="0"/>
            <a:r>
              <a:rPr lang="en-AU" sz="2400" dirty="0" smtClean="0"/>
              <a:t> </a:t>
            </a:r>
          </a:p>
          <a:p>
            <a:pPr lvl="0"/>
            <a:r>
              <a:rPr lang="en-AU" sz="2400" dirty="0" smtClean="0"/>
              <a:t>Act 17:2  And Paul, ......... reasoned with them out of the Scriptures, </a:t>
            </a:r>
          </a:p>
          <a:p>
            <a:pPr lvl="0"/>
            <a:r>
              <a:rPr lang="en-AU" sz="2400" b="1" dirty="0" smtClean="0"/>
              <a:t>Act 17:3</a:t>
            </a:r>
            <a:r>
              <a:rPr lang="en-AU" sz="2400" dirty="0" smtClean="0"/>
              <a:t>  Opening and alleging, that </a:t>
            </a:r>
            <a:r>
              <a:rPr lang="en-AU" sz="2400" u="sng" dirty="0" smtClean="0"/>
              <a:t>Christ must needs have suffered,</a:t>
            </a:r>
            <a:r>
              <a:rPr lang="en-AU" sz="2400" dirty="0" smtClean="0"/>
              <a:t> and risen again from the dead; and </a:t>
            </a:r>
            <a:r>
              <a:rPr lang="en-AU" sz="2400" b="1" u="sng" dirty="0" smtClean="0"/>
              <a:t>that this Jesus, whom I preach unto you, is Christ.</a:t>
            </a:r>
            <a:r>
              <a:rPr lang="en-AU" sz="2400" dirty="0" smtClean="0"/>
              <a:t> 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4348" y="714356"/>
            <a:ext cx="7572428" cy="4616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Calibri" pitchFamily="34" charset="0"/>
              </a:rPr>
              <a:t>Jesus IS the Christ!!!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00034" y="1500174"/>
            <a:ext cx="8429684" cy="39703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AU" sz="1200" dirty="0" smtClean="0"/>
              <a:t> </a:t>
            </a:r>
          </a:p>
          <a:p>
            <a:r>
              <a:rPr lang="en-AU" sz="2000" b="1" dirty="0" smtClean="0"/>
              <a:t>Act 18:5</a:t>
            </a:r>
            <a:r>
              <a:rPr lang="en-AU" sz="2000" dirty="0" smtClean="0"/>
              <a:t>  And when Silas and Timothy were come from Macedonia, Paul was pressed in the spirit, and testified to the Jews </a:t>
            </a:r>
            <a:r>
              <a:rPr lang="en-AU" sz="2000" i="1" dirty="0" smtClean="0"/>
              <a:t>that</a:t>
            </a:r>
            <a:r>
              <a:rPr lang="en-AU" sz="2000" dirty="0" smtClean="0"/>
              <a:t> </a:t>
            </a:r>
            <a:r>
              <a:rPr lang="en-AU" sz="2000" b="1" u="sng" dirty="0" smtClean="0"/>
              <a:t>Jesus </a:t>
            </a:r>
            <a:r>
              <a:rPr lang="en-AU" sz="2000" b="1" i="1" u="sng" dirty="0" smtClean="0"/>
              <a:t>was</a:t>
            </a:r>
            <a:r>
              <a:rPr lang="en-AU" sz="2000" b="1" u="sng" dirty="0" smtClean="0"/>
              <a:t> Christ. </a:t>
            </a:r>
            <a:endParaRPr lang="en-AU" sz="2000" dirty="0" smtClean="0"/>
          </a:p>
          <a:p>
            <a:r>
              <a:rPr lang="en-AU" sz="2000" dirty="0" smtClean="0"/>
              <a:t> </a:t>
            </a:r>
          </a:p>
          <a:p>
            <a:r>
              <a:rPr lang="en-AU" sz="2000" dirty="0" err="1" smtClean="0"/>
              <a:t>Apollos</a:t>
            </a:r>
            <a:endParaRPr lang="en-AU" sz="2000" dirty="0" smtClean="0"/>
          </a:p>
          <a:p>
            <a:r>
              <a:rPr lang="en-AU" sz="2000" b="1" dirty="0" smtClean="0"/>
              <a:t>Act 18:28</a:t>
            </a:r>
            <a:r>
              <a:rPr lang="en-AU" sz="2000" dirty="0" smtClean="0"/>
              <a:t>  For he mightily convinced the Jews, </a:t>
            </a:r>
            <a:r>
              <a:rPr lang="en-AU" sz="2000" i="1" dirty="0" smtClean="0"/>
              <a:t>and</a:t>
            </a:r>
            <a:r>
              <a:rPr lang="en-AU" sz="2000" dirty="0" smtClean="0"/>
              <a:t> </a:t>
            </a:r>
            <a:r>
              <a:rPr lang="en-AU" sz="2000" i="1" dirty="0" smtClean="0"/>
              <a:t>that</a:t>
            </a:r>
            <a:r>
              <a:rPr lang="en-AU" sz="2000" dirty="0" smtClean="0"/>
              <a:t> publicly, showing by the Scriptures that </a:t>
            </a:r>
            <a:r>
              <a:rPr lang="en-AU" sz="2000" b="1" u="sng" dirty="0" smtClean="0"/>
              <a:t>Jesus was Christ. </a:t>
            </a:r>
            <a:endParaRPr lang="en-AU" sz="2000" dirty="0" smtClean="0"/>
          </a:p>
          <a:p>
            <a:r>
              <a:rPr lang="en-AU" sz="2000" dirty="0" smtClean="0"/>
              <a:t> </a:t>
            </a:r>
          </a:p>
          <a:p>
            <a:r>
              <a:rPr lang="en-AU" sz="2000" dirty="0" smtClean="0"/>
              <a:t>those which the prophets and Moses did say should come: </a:t>
            </a:r>
          </a:p>
          <a:p>
            <a:r>
              <a:rPr lang="en-AU" sz="2000" b="1" u="sng" dirty="0" smtClean="0"/>
              <a:t>Act 26:23  That Christ should suffer, </a:t>
            </a:r>
            <a:r>
              <a:rPr lang="en-AU" sz="2000" i="1" dirty="0" smtClean="0"/>
              <a:t>and</a:t>
            </a:r>
            <a:r>
              <a:rPr lang="en-AU" sz="2000" dirty="0" smtClean="0"/>
              <a:t> that he should be the first that should rise from the dead, and should show light unto the people, and to the Gentiles. </a:t>
            </a:r>
            <a:endParaRPr lang="en-A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4348" y="714356"/>
            <a:ext cx="7572428" cy="4616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Calibri" pitchFamily="34" charset="0"/>
              </a:rPr>
              <a:t>Jesus IS the Christ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42910" y="2428868"/>
            <a:ext cx="764386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AU" sz="3600" dirty="0" smtClean="0"/>
              <a:t>1Jn 2:22  Who is a liar but he that </a:t>
            </a:r>
            <a:r>
              <a:rPr lang="en-AU" sz="3600" dirty="0" err="1" smtClean="0"/>
              <a:t>denieth</a:t>
            </a:r>
            <a:r>
              <a:rPr lang="en-AU" sz="3600" dirty="0" smtClean="0"/>
              <a:t> that </a:t>
            </a:r>
            <a:r>
              <a:rPr lang="en-AU" sz="3600" b="1" u="sng" dirty="0" smtClean="0"/>
              <a:t>Jesus is the Christ</a:t>
            </a:r>
            <a:r>
              <a:rPr lang="en-AU" sz="3600" dirty="0" smtClean="0"/>
              <a:t>? He is antichrist, that </a:t>
            </a:r>
            <a:r>
              <a:rPr lang="en-AU" sz="3600" dirty="0" err="1" smtClean="0"/>
              <a:t>denieth</a:t>
            </a:r>
            <a:r>
              <a:rPr lang="en-AU" sz="3600" dirty="0" smtClean="0"/>
              <a:t> the Father and the Son. </a:t>
            </a:r>
            <a:endParaRPr lang="en-A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4348" y="714356"/>
            <a:ext cx="7572428" cy="4616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Calibri" pitchFamily="34" charset="0"/>
              </a:rPr>
              <a:t>Jesus IS the Christ!!!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28596" y="1714488"/>
            <a:ext cx="8429684" cy="40318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AU" sz="3200" dirty="0" err="1" smtClean="0"/>
              <a:t>Joh</a:t>
            </a:r>
            <a:r>
              <a:rPr lang="en-AU" sz="3200" dirty="0" smtClean="0"/>
              <a:t> 20:30  And many other signs truly did Jesus in the presence of his disciples, which are not written in this book:</a:t>
            </a:r>
          </a:p>
          <a:p>
            <a:r>
              <a:rPr lang="en-AU" sz="3200" dirty="0" smtClean="0"/>
              <a:t> </a:t>
            </a:r>
          </a:p>
          <a:p>
            <a:r>
              <a:rPr lang="en-AU" sz="3200" b="1" dirty="0" err="1" smtClean="0"/>
              <a:t>Joh</a:t>
            </a:r>
            <a:r>
              <a:rPr lang="en-AU" sz="3200" b="1" dirty="0" smtClean="0"/>
              <a:t> 20:31</a:t>
            </a:r>
            <a:r>
              <a:rPr lang="en-AU" sz="3200" dirty="0" smtClean="0"/>
              <a:t>  But these are written, that ye might </a:t>
            </a:r>
            <a:r>
              <a:rPr lang="en-AU" sz="3200" u="sng" dirty="0" smtClean="0"/>
              <a:t>believe that </a:t>
            </a:r>
            <a:r>
              <a:rPr lang="en-AU" sz="3200" b="1" u="sng" dirty="0" smtClean="0"/>
              <a:t>Jesus is the Christ,</a:t>
            </a:r>
            <a:r>
              <a:rPr lang="en-AU" sz="3200" b="1" dirty="0" smtClean="0"/>
              <a:t> </a:t>
            </a:r>
            <a:r>
              <a:rPr lang="en-AU" sz="3200" dirty="0" smtClean="0"/>
              <a:t>the Son of God; and that believing ye might have life through his name. </a:t>
            </a:r>
            <a:endParaRPr lang="en-A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4348" y="714356"/>
            <a:ext cx="7572428" cy="4616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Calibri" pitchFamily="34" charset="0"/>
              </a:rPr>
              <a:t>Jesus IS the Christ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28596" y="1714488"/>
            <a:ext cx="8215370" cy="44012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AU" sz="2800" dirty="0" smtClean="0"/>
              <a:t>1Co 1:18  For </a:t>
            </a:r>
            <a:r>
              <a:rPr lang="en-AU" sz="2800" b="1" u="sng" dirty="0" smtClean="0"/>
              <a:t>the preaching of the cross is to them that perish foolishness</a:t>
            </a:r>
            <a:r>
              <a:rPr lang="en-AU" sz="2800" dirty="0" smtClean="0"/>
              <a:t>; but unto us which are saved it is the power of God. </a:t>
            </a:r>
          </a:p>
          <a:p>
            <a:r>
              <a:rPr lang="en-AU" sz="2800" b="1" dirty="0" smtClean="0"/>
              <a:t>..............</a:t>
            </a:r>
            <a:endParaRPr lang="en-AU" sz="2800" dirty="0" smtClean="0"/>
          </a:p>
          <a:p>
            <a:r>
              <a:rPr lang="en-AU" sz="2800" b="1" dirty="0" smtClean="0"/>
              <a:t>1Co 1:23</a:t>
            </a:r>
            <a:r>
              <a:rPr lang="en-AU" sz="2800" dirty="0" smtClean="0"/>
              <a:t>  </a:t>
            </a:r>
            <a:r>
              <a:rPr lang="en-AU" sz="2800" b="1" u="sng" dirty="0" smtClean="0"/>
              <a:t>But we preach Christ crucified, unto the Jews a </a:t>
            </a:r>
            <a:r>
              <a:rPr lang="en-AU" sz="2800" b="1" u="sng" dirty="0" err="1" smtClean="0"/>
              <a:t>stumblingblock</a:t>
            </a:r>
            <a:r>
              <a:rPr lang="en-AU" sz="2800" b="1" u="sng" dirty="0" smtClean="0"/>
              <a:t>, and unto the Greeks foolishness;</a:t>
            </a:r>
            <a:r>
              <a:rPr lang="en-AU" sz="2800" dirty="0" smtClean="0"/>
              <a:t> </a:t>
            </a:r>
          </a:p>
          <a:p>
            <a:r>
              <a:rPr lang="en-AU" sz="2800" dirty="0" smtClean="0"/>
              <a:t>1Co 1:24  But unto them which are called, both Jews and Greeks, </a:t>
            </a:r>
            <a:r>
              <a:rPr lang="en-AU" sz="2800" b="1" dirty="0" smtClean="0"/>
              <a:t>Christ the </a:t>
            </a:r>
            <a:r>
              <a:rPr lang="en-AU" sz="2800" b="1" u="sng" dirty="0" smtClean="0"/>
              <a:t>power</a:t>
            </a:r>
            <a:r>
              <a:rPr lang="en-AU" sz="2800" b="1" dirty="0" smtClean="0"/>
              <a:t> of God</a:t>
            </a:r>
            <a:r>
              <a:rPr lang="en-AU" sz="2800" dirty="0" smtClean="0"/>
              <a:t>, </a:t>
            </a:r>
            <a:r>
              <a:rPr lang="en-AU" sz="2800" b="1" dirty="0" smtClean="0"/>
              <a:t>and the </a:t>
            </a:r>
            <a:r>
              <a:rPr lang="en-AU" sz="2800" b="1" u="sng" dirty="0" smtClean="0"/>
              <a:t>wisdom</a:t>
            </a:r>
            <a:r>
              <a:rPr lang="en-AU" sz="2800" b="1" dirty="0" smtClean="0"/>
              <a:t> of God. </a:t>
            </a: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428728" y="1142984"/>
            <a:ext cx="61895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4000" dirty="0" smtClean="0">
                <a:latin typeface="Calibri" pitchFamily="34" charset="0"/>
              </a:rPr>
              <a:t>The Name and Titles of Jesus</a:t>
            </a:r>
            <a:endParaRPr lang="en-AU" sz="4000" dirty="0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14678" y="3071810"/>
            <a:ext cx="27505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4000" dirty="0" smtClean="0">
                <a:latin typeface="Calibri" pitchFamily="34" charset="0"/>
              </a:rPr>
              <a:t>“The Christ”</a:t>
            </a:r>
            <a:endParaRPr lang="en-AU" sz="4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57356" y="1428736"/>
            <a:ext cx="535785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7200" dirty="0" smtClean="0">
                <a:latin typeface="Calibri" pitchFamily="34" charset="0"/>
              </a:rPr>
              <a:t>Christ</a:t>
            </a:r>
          </a:p>
          <a:p>
            <a:pPr algn="ctr"/>
            <a:r>
              <a:rPr lang="en-AU" sz="7200" dirty="0" smtClean="0">
                <a:latin typeface="Calibri" pitchFamily="34" charset="0"/>
              </a:rPr>
              <a:t>-</a:t>
            </a:r>
          </a:p>
          <a:p>
            <a:pPr algn="ctr"/>
            <a:r>
              <a:rPr lang="en-AU" sz="7200" dirty="0" smtClean="0">
                <a:latin typeface="Calibri" pitchFamily="34" charset="0"/>
              </a:rPr>
              <a:t>Defined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/>
          <p:cNvSpPr txBox="1">
            <a:spLocks noChangeArrowheads="1"/>
          </p:cNvSpPr>
          <p:nvPr/>
        </p:nvSpPr>
        <p:spPr bwMode="auto">
          <a:xfrm>
            <a:off x="2643174" y="428604"/>
            <a:ext cx="313290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4000" dirty="0" smtClean="0">
                <a:latin typeface="Calibri" pitchFamily="34" charset="0"/>
              </a:rPr>
              <a:t>Greek - Christ</a:t>
            </a:r>
            <a:endParaRPr lang="en-AU" sz="4000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7224" y="4071942"/>
            <a:ext cx="76438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b="1" dirty="0" smtClean="0"/>
              <a:t>G5547</a:t>
            </a:r>
          </a:p>
          <a:p>
            <a:r>
              <a:rPr lang="en-AU" sz="2000" dirty="0" smtClean="0"/>
              <a:t>Christos</a:t>
            </a:r>
          </a:p>
          <a:p>
            <a:r>
              <a:rPr lang="en-AU" sz="2000" dirty="0" smtClean="0"/>
              <a:t>From </a:t>
            </a:r>
            <a:r>
              <a:rPr lang="en-AU" sz="2000" u="sng" dirty="0" smtClean="0"/>
              <a:t>G5548; </a:t>
            </a:r>
            <a:r>
              <a:rPr lang="en-AU" sz="2000" i="1" u="sng" dirty="0" smtClean="0"/>
              <a:t>anointed, that is, the Messiah, an epithet of Jesus: - Christ.</a:t>
            </a:r>
          </a:p>
        </p:txBody>
      </p:sp>
      <p:sp>
        <p:nvSpPr>
          <p:cNvPr id="6" name="Rectangle 5"/>
          <p:cNvSpPr/>
          <p:nvPr/>
        </p:nvSpPr>
        <p:spPr>
          <a:xfrm>
            <a:off x="857224" y="1785926"/>
            <a:ext cx="7572428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b="1" dirty="0" smtClean="0"/>
              <a:t>G5548</a:t>
            </a:r>
          </a:p>
          <a:p>
            <a:r>
              <a:rPr lang="en-AU" sz="2000" dirty="0" err="1" smtClean="0"/>
              <a:t>chrio</a:t>
            </a:r>
            <a:r>
              <a:rPr lang="en-AU" sz="2000" dirty="0" smtClean="0"/>
              <a:t>̄</a:t>
            </a:r>
          </a:p>
          <a:p>
            <a:r>
              <a:rPr lang="en-AU" sz="2000" dirty="0" smtClean="0"/>
              <a:t>Probably akin to </a:t>
            </a:r>
            <a:r>
              <a:rPr lang="en-AU" sz="2000" u="sng" dirty="0" smtClean="0"/>
              <a:t>G5530 through the idea of </a:t>
            </a:r>
            <a:r>
              <a:rPr lang="en-AU" sz="2000" i="1" u="sng" dirty="0" smtClean="0"/>
              <a:t>contact; </a:t>
            </a:r>
            <a:r>
              <a:rPr lang="en-AU" sz="2000" i="1" u="sng" dirty="0" smtClean="0">
                <a:solidFill>
                  <a:srgbClr val="FF0000"/>
                </a:solidFill>
              </a:rPr>
              <a:t>to smear or rub with oil, </a:t>
            </a:r>
            <a:r>
              <a:rPr lang="en-AU" sz="2000" i="1" u="sng" dirty="0" smtClean="0"/>
              <a:t>that is, (by implication) to consecrate to an office or religious service: - anoint.</a:t>
            </a:r>
          </a:p>
          <a:p>
            <a:endParaRPr lang="en-AU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928662" y="5786454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err="1" smtClean="0"/>
              <a:t>Strongs</a:t>
            </a:r>
            <a:r>
              <a:rPr lang="en-AU" dirty="0" smtClean="0"/>
              <a:t> Concordance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/>
          <p:cNvSpPr txBox="1">
            <a:spLocks noChangeArrowheads="1"/>
          </p:cNvSpPr>
          <p:nvPr/>
        </p:nvSpPr>
        <p:spPr bwMode="auto">
          <a:xfrm>
            <a:off x="2643174" y="428604"/>
            <a:ext cx="39344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4000" dirty="0" smtClean="0">
                <a:latin typeface="Calibri" pitchFamily="34" charset="0"/>
              </a:rPr>
              <a:t>Hebrew - Messiah</a:t>
            </a:r>
            <a:endParaRPr lang="en-AU" sz="4000" dirty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7224" y="3918900"/>
            <a:ext cx="72152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b="1" dirty="0" smtClean="0"/>
              <a:t>H4899</a:t>
            </a:r>
          </a:p>
          <a:p>
            <a:r>
              <a:rPr lang="en-AU" sz="2400" dirty="0" err="1" smtClean="0"/>
              <a:t>mâshîyach</a:t>
            </a:r>
            <a:endParaRPr lang="en-AU" sz="2400" dirty="0" smtClean="0"/>
          </a:p>
          <a:p>
            <a:r>
              <a:rPr lang="en-AU" sz="2400" dirty="0" smtClean="0"/>
              <a:t>From </a:t>
            </a:r>
            <a:r>
              <a:rPr lang="en-AU" sz="2400" u="sng" dirty="0" smtClean="0"/>
              <a:t>H4886; </a:t>
            </a:r>
            <a:r>
              <a:rPr lang="en-AU" sz="2400" i="1" u="sng" dirty="0" smtClean="0"/>
              <a:t>anointed; usually a consecrated person (as a king, priest, or saint); specifically the Messiah: - anointed, Messiah.</a:t>
            </a:r>
          </a:p>
        </p:txBody>
      </p:sp>
      <p:sp>
        <p:nvSpPr>
          <p:cNvPr id="8" name="Rectangle 7"/>
          <p:cNvSpPr/>
          <p:nvPr/>
        </p:nvSpPr>
        <p:spPr>
          <a:xfrm>
            <a:off x="928662" y="1785926"/>
            <a:ext cx="750099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b="1" dirty="0" smtClean="0"/>
              <a:t>H4886</a:t>
            </a:r>
          </a:p>
          <a:p>
            <a:r>
              <a:rPr lang="en-AU" sz="2400" dirty="0" err="1" smtClean="0"/>
              <a:t>mâshach</a:t>
            </a:r>
            <a:endParaRPr lang="en-AU" sz="2400" dirty="0" smtClean="0"/>
          </a:p>
          <a:p>
            <a:r>
              <a:rPr lang="en-AU" sz="2400" dirty="0" smtClean="0"/>
              <a:t>A primitive root; </a:t>
            </a:r>
            <a:r>
              <a:rPr lang="en-AU" sz="2400" dirty="0" smtClean="0">
                <a:solidFill>
                  <a:srgbClr val="FF0000"/>
                </a:solidFill>
              </a:rPr>
              <a:t>to </a:t>
            </a:r>
            <a:r>
              <a:rPr lang="en-AU" sz="2400" i="1" dirty="0" smtClean="0">
                <a:solidFill>
                  <a:srgbClr val="FF0000"/>
                </a:solidFill>
              </a:rPr>
              <a:t>rub with oil, </a:t>
            </a:r>
            <a:r>
              <a:rPr lang="en-AU" sz="2400" i="1" dirty="0" smtClean="0"/>
              <a:t>that is, to anoint; by implication to consecrate; also to paint: - anoint, paint.</a:t>
            </a:r>
          </a:p>
          <a:p>
            <a:endParaRPr lang="en-A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500826" y="592933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err="1" smtClean="0"/>
              <a:t>Strongs</a:t>
            </a:r>
            <a:r>
              <a:rPr lang="en-AU" dirty="0" smtClean="0"/>
              <a:t> Concordance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85918" y="2000240"/>
            <a:ext cx="53578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7200" dirty="0" smtClean="0">
                <a:latin typeface="Calibri" pitchFamily="34" charset="0"/>
              </a:rPr>
              <a:t>The Anointing Oil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/>
          <p:cNvSpPr txBox="1">
            <a:spLocks noChangeArrowheads="1"/>
          </p:cNvSpPr>
          <p:nvPr/>
        </p:nvSpPr>
        <p:spPr bwMode="auto">
          <a:xfrm>
            <a:off x="3143240" y="357166"/>
            <a:ext cx="217354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4400" b="1" dirty="0" smtClean="0">
                <a:latin typeface="Calibri" pitchFamily="34" charset="0"/>
              </a:rPr>
              <a:t>Olive Oil</a:t>
            </a:r>
            <a:endParaRPr lang="en-AU" sz="4400" b="1" dirty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0100" y="1714488"/>
            <a:ext cx="70009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b="1" dirty="0" smtClean="0"/>
              <a:t>Olive oil is a Liquid that has two key attributes:</a:t>
            </a:r>
          </a:p>
          <a:p>
            <a:endParaRPr lang="en-AU" sz="2400" b="1" dirty="0" smtClean="0"/>
          </a:p>
          <a:p>
            <a:endParaRPr lang="en-AU" sz="2400" b="1" dirty="0" smtClean="0"/>
          </a:p>
          <a:p>
            <a:r>
              <a:rPr lang="en-AU" sz="2400" b="1" dirty="0" smtClean="0"/>
              <a:t>It </a:t>
            </a:r>
            <a:r>
              <a:rPr lang="en-AU" sz="2400" b="1" i="1" dirty="0" smtClean="0"/>
              <a:t>BURNS to GIVE...... LIGHT</a:t>
            </a:r>
          </a:p>
          <a:p>
            <a:endParaRPr lang="en-AU" sz="2400" b="1" i="1" dirty="0" smtClean="0"/>
          </a:p>
          <a:p>
            <a:r>
              <a:rPr lang="en-AU" sz="2400" b="1" i="1" dirty="0" smtClean="0"/>
              <a:t>It INFUSES to IMPART........ SMELL</a:t>
            </a:r>
          </a:p>
          <a:p>
            <a:endParaRPr lang="en-AU" sz="2400" b="1" i="1" dirty="0" smtClean="0"/>
          </a:p>
          <a:p>
            <a:endParaRPr lang="en-AU" sz="2400" b="1" i="1" dirty="0" smtClean="0"/>
          </a:p>
          <a:p>
            <a:r>
              <a:rPr lang="en-AU" sz="2400" b="1" i="1" dirty="0" smtClean="0"/>
              <a:t>It therefore represents the SPIRIT of God in various ways, particularly the SPIRIT</a:t>
            </a:r>
          </a:p>
          <a:p>
            <a:r>
              <a:rPr lang="en-AU" sz="2400" b="1" i="1" dirty="0" smtClean="0"/>
              <a:t>As THE WORD.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6215074" y="2643182"/>
            <a:ext cx="2286016" cy="107157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14546" y="1500174"/>
            <a:ext cx="4572032" cy="7143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dirty="0" smtClean="0">
                <a:solidFill>
                  <a:schemeClr val="tx1"/>
                </a:solidFill>
              </a:rPr>
              <a:t>“The Holy Anointing Oil”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6286512" y="4357694"/>
            <a:ext cx="1978283" cy="1071570"/>
          </a:xfrm>
          <a:prstGeom prst="roundRect">
            <a:avLst/>
          </a:prstGeom>
          <a:effectLst>
            <a:glow rad="101600">
              <a:srgbClr val="FFC00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b="1" dirty="0" smtClean="0"/>
              <a:t>The King</a:t>
            </a:r>
            <a:endParaRPr lang="en-AU" sz="20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714348" y="4357694"/>
            <a:ext cx="2143140" cy="1071570"/>
          </a:xfrm>
          <a:prstGeom prst="roundRect">
            <a:avLst/>
          </a:prstGeom>
          <a:effectLst>
            <a:glow rad="101600">
              <a:srgbClr val="FFC00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b="1" dirty="0" smtClean="0"/>
              <a:t>The Priest</a:t>
            </a:r>
            <a:endParaRPr lang="en-AU" sz="20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1571604" y="149346"/>
            <a:ext cx="59394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000" b="1" dirty="0" smtClean="0"/>
              <a:t>The “Anointed” “The Messiah” or “The Christ” </a:t>
            </a:r>
          </a:p>
          <a:p>
            <a:pPr algn="ctr"/>
            <a:r>
              <a:rPr lang="en-AU" sz="2000" b="1" dirty="0" smtClean="0"/>
              <a:t>In the Law and Prophets</a:t>
            </a:r>
            <a:endParaRPr lang="en-AU" sz="2000" b="1" dirty="0"/>
          </a:p>
        </p:txBody>
      </p:sp>
      <p:cxnSp>
        <p:nvCxnSpPr>
          <p:cNvPr id="100" name="Straight Connector 99"/>
          <p:cNvCxnSpPr/>
          <p:nvPr/>
        </p:nvCxnSpPr>
        <p:spPr>
          <a:xfrm>
            <a:off x="0" y="857232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3428992" y="2714620"/>
            <a:ext cx="2143140" cy="1071570"/>
          </a:xfrm>
          <a:prstGeom prst="roundRect">
            <a:avLst/>
          </a:prstGeom>
          <a:effectLst>
            <a:glow rad="101600">
              <a:srgbClr val="FFC000"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b="1" dirty="0" smtClean="0"/>
              <a:t>The Tabernacle</a:t>
            </a:r>
            <a:endParaRPr lang="en-AU" sz="2000" b="1" dirty="0"/>
          </a:p>
        </p:txBody>
      </p:sp>
      <p:cxnSp>
        <p:nvCxnSpPr>
          <p:cNvPr id="27" name="Straight Connector 26"/>
          <p:cNvCxnSpPr>
            <a:stCxn id="8" idx="2"/>
          </p:cNvCxnSpPr>
          <p:nvPr/>
        </p:nvCxnSpPr>
        <p:spPr>
          <a:xfrm rot="5400000">
            <a:off x="4321967" y="2393149"/>
            <a:ext cx="357190" cy="1588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47" idx="2"/>
          </p:cNvCxnSpPr>
          <p:nvPr/>
        </p:nvCxnSpPr>
        <p:spPr>
          <a:xfrm rot="5400000">
            <a:off x="3464711" y="3393281"/>
            <a:ext cx="642942" cy="1428760"/>
          </a:xfrm>
          <a:prstGeom prst="line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85786" y="928670"/>
            <a:ext cx="75724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latin typeface="Calibri" pitchFamily="34" charset="0"/>
              </a:rPr>
              <a:t>Exodus 30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00562" y="3786190"/>
            <a:ext cx="1500198" cy="571504"/>
          </a:xfrm>
          <a:prstGeom prst="line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22613</TotalTime>
  <Words>1796</Words>
  <Application>Microsoft Office PowerPoint</Application>
  <PresentationFormat>On-screen Show (4:3)</PresentationFormat>
  <Paragraphs>337</Paragraphs>
  <Slides>38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</dc:creator>
  <cp:lastModifiedBy>Simon</cp:lastModifiedBy>
  <cp:revision>105</cp:revision>
  <dcterms:created xsi:type="dcterms:W3CDTF">2009-01-16T07:40:16Z</dcterms:created>
  <dcterms:modified xsi:type="dcterms:W3CDTF">2011-07-07T13:43:45Z</dcterms:modified>
</cp:coreProperties>
</file>